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cia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590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7" descr="Steag_Suedia_976527dce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9580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Picture 8" descr="steagul-romanie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2438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762000" y="1066800"/>
            <a:ext cx="7696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FOLLOWING  IN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THE  FOOTSTEPS  OF  OUR          ANCESTORS - THE STORYTELLERS</a:t>
            </a:r>
          </a:p>
        </p:txBody>
      </p:sp>
      <p:pic>
        <p:nvPicPr>
          <p:cNvPr id="7174" name="Picture 14" descr="download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"/>
            <a:ext cx="22098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175" name="Picture 15" descr="537733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6576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Below"/>
            <a:lightRig rig="threePt" dir="t"/>
          </a:scene3d>
        </p:spPr>
      </p:pic>
      <p:pic>
        <p:nvPicPr>
          <p:cNvPr id="7176" name="Picture 16" descr="1380857_10201951871256354_1221779709_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52400"/>
            <a:ext cx="2068513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mtClean="0">
                <a:latin typeface="Algerian" pitchFamily="82" charset="0"/>
              </a:rPr>
              <a:t>MULTILATERAL COMENIUS PROJECT </a:t>
            </a:r>
            <a:br>
              <a:rPr lang="en-US" sz="4800" b="1" smtClean="0">
                <a:latin typeface="Algerian" pitchFamily="82" charset="0"/>
              </a:rPr>
            </a:br>
            <a:r>
              <a:rPr lang="en-US" sz="4800" b="1" smtClean="0">
                <a:latin typeface="Algerian" pitchFamily="82" charset="0"/>
              </a:rPr>
              <a:t>2013-2015</a:t>
            </a:r>
          </a:p>
        </p:txBody>
      </p:sp>
      <p:pic>
        <p:nvPicPr>
          <p:cNvPr id="4" name="Picture 1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667000"/>
            <a:ext cx="229552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274888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just"/>
            <a:r>
              <a:rPr lang="en-US"/>
              <a:t> </a:t>
            </a:r>
            <a:r>
              <a:rPr lang="en-US">
                <a:latin typeface="Algerian" pitchFamily="82" charset="0"/>
              </a:rPr>
              <a:t>This project has been funded with support from the European Commission. </a:t>
            </a:r>
          </a:p>
          <a:p>
            <a:pPr algn="just"/>
            <a:r>
              <a:rPr lang="en-US">
                <a:latin typeface="Algerian" pitchFamily="82" charset="0"/>
              </a:rPr>
              <a:t/>
            </a:r>
            <a:br>
              <a:rPr lang="en-US">
                <a:latin typeface="Algerian" pitchFamily="82" charset="0"/>
              </a:rPr>
            </a:br>
            <a:r>
              <a:rPr lang="en-US">
                <a:latin typeface="Algerian" pitchFamily="82" charset="0"/>
              </a:rPr>
              <a:t> This publication reflects the views only of the author, and the Commission cannot be held responsible for any use which may be made of the information contained therein.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250825"/>
            <a:ext cx="2447925" cy="129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"/>
            <a:ext cx="287972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124200"/>
            <a:ext cx="2519362" cy="377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133600"/>
            <a:ext cx="1912938" cy="23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200400" y="4038600"/>
            <a:ext cx="472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1600" b="1" dirty="0" smtClean="0">
              <a:solidFill>
                <a:srgbClr val="FFFF00"/>
              </a:solidFill>
            </a:endParaRPr>
          </a:p>
          <a:p>
            <a:pPr algn="ctr"/>
            <a:endParaRPr lang="ro-RO" sz="1600" b="1" dirty="0" smtClean="0">
              <a:solidFill>
                <a:srgbClr val="FFFF00"/>
              </a:solidFill>
            </a:endParaRPr>
          </a:p>
          <a:p>
            <a:pPr algn="ctr"/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Amplasare:        45°16′N 25°3′E</a:t>
            </a:r>
          </a:p>
          <a:p>
            <a:pPr algn="ctr"/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Țar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ă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: Rom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â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nia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Jude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: Argeş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  <a:p>
            <a:pPr algn="ctr"/>
            <a:r>
              <a:rPr lang="it-IT" sz="1600" b="1" dirty="0" smtClean="0">
                <a:solidFill>
                  <a:srgbClr val="FFFF00"/>
                </a:solidFill>
                <a:latin typeface="Times New Roman" pitchFamily="18" charset="0"/>
              </a:rPr>
              <a:t>Atestare documentară</a:t>
            </a:r>
            <a:r>
              <a:rPr lang="ro-RO" sz="1600" b="1" dirty="0" smtClean="0">
                <a:solidFill>
                  <a:srgbClr val="FFFF00"/>
                </a:solidFill>
                <a:latin typeface="Times New Roman" pitchFamily="18" charset="0"/>
              </a:rPr>
              <a:t> - </a:t>
            </a:r>
            <a:r>
              <a:rPr lang="it-IT" sz="1600" b="1" dirty="0" smtClean="0">
                <a:solidFill>
                  <a:srgbClr val="FFFF00"/>
                </a:solidFill>
                <a:latin typeface="Times New Roman" pitchFamily="18" charset="0"/>
              </a:rPr>
              <a:t>secolul al XIII-l</a:t>
            </a:r>
            <a:r>
              <a:rPr lang="ro-RO" sz="1600" b="1" dirty="0" smtClean="0">
                <a:solidFill>
                  <a:srgbClr val="FFFF00"/>
                </a:solidFill>
                <a:latin typeface="Times New Roman" pitchFamily="18" charset="0"/>
              </a:rPr>
              <a:t>ea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             </a:t>
            </a:r>
          </a:p>
          <a:p>
            <a:pPr algn="ctr"/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</a:rPr>
              <a:t>Populaţie: 38.209 locuitori                                                           </a:t>
            </a:r>
          </a:p>
          <a:p>
            <a:pPr algn="ctr"/>
            <a:endParaRPr lang="ro-RO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o-RO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o-RO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572000"/>
            <a:ext cx="360362" cy="288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81000" y="1522274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o-RO" sz="5400" b="1" i="1" dirty="0" smtClean="0">
                <a:solidFill>
                  <a:srgbClr val="FFC000"/>
                </a:solidFill>
              </a:rPr>
              <a:t>C</a:t>
            </a:r>
            <a:r>
              <a:rPr lang="en-US" sz="5400" b="1" i="1" dirty="0" smtClean="0">
                <a:solidFill>
                  <a:srgbClr val="FFC000"/>
                </a:solidFill>
                <a:cs typeface="Times New Roman" pitchFamily="18" charset="0"/>
              </a:rPr>
              <a:t>Â</a:t>
            </a:r>
            <a:r>
              <a:rPr lang="ro-RO" sz="5400" b="1" i="1" dirty="0" smtClean="0">
                <a:solidFill>
                  <a:srgbClr val="FFC000"/>
                </a:solidFill>
                <a:cs typeface="Times New Roman" pitchFamily="18" charset="0"/>
              </a:rPr>
              <a:t>MPULUNG  MUSCEL</a:t>
            </a:r>
            <a:endParaRPr lang="ro-RO" sz="5400" b="1" i="1" dirty="0">
              <a:solidFill>
                <a:srgbClr val="FFC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500" dirty="0" smtClean="0"/>
              <a:t>Geographic Location of </a:t>
            </a:r>
            <a:r>
              <a:rPr lang="en-US" sz="3500" dirty="0" err="1" smtClean="0"/>
              <a:t>Campulung</a:t>
            </a:r>
            <a:r>
              <a:rPr lang="en-US" sz="3500" dirty="0" smtClean="0"/>
              <a:t> </a:t>
            </a:r>
            <a:r>
              <a:rPr lang="en-US" sz="3500" dirty="0" err="1" smtClean="0"/>
              <a:t>Muscel</a:t>
            </a:r>
            <a:endParaRPr lang="en-US" sz="3500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04" y="1447800"/>
            <a:ext cx="9032996" cy="5334000"/>
          </a:xfrm>
        </p:spPr>
      </p:pic>
      <p:sp>
        <p:nvSpPr>
          <p:cNvPr id="6" name="TextBox 5"/>
          <p:cNvSpPr txBox="1"/>
          <p:nvPr/>
        </p:nvSpPr>
        <p:spPr>
          <a:xfrm>
            <a:off x="1143000" y="2590800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orth-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astern part of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rges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ounty is characterized by a particular relief: mountains, hills and plateaus.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 </a:t>
            </a:r>
            <a:endParaRPr lang="en-US" sz="3200" b="1" i="1" dirty="0">
              <a:solidFill>
                <a:srgbClr val="FFFF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FFFF00"/>
                </a:solidFill>
              </a:rPr>
              <a:t>     </a:t>
            </a:r>
            <a:r>
              <a:rPr lang="en-US" sz="2000" i="1" dirty="0" err="1" smtClean="0">
                <a:solidFill>
                  <a:srgbClr val="FFFF00"/>
                </a:solidFill>
              </a:rPr>
              <a:t>Campulung</a:t>
            </a:r>
            <a:r>
              <a:rPr lang="en-US" sz="2000" i="1" dirty="0" smtClean="0">
                <a:solidFill>
                  <a:srgbClr val="FFFF00"/>
                </a:solidFill>
              </a:rPr>
              <a:t> Muscel and the surrounding settlements are included within this frame. </a:t>
            </a:r>
          </a:p>
          <a:p>
            <a:pPr algn="just"/>
            <a:r>
              <a:rPr lang="en-US" sz="2000" i="1" dirty="0" smtClean="0">
                <a:solidFill>
                  <a:srgbClr val="FFFF00"/>
                </a:solidFill>
              </a:rPr>
              <a:t>    The variety of the relief features and their type of fragmentation reside in a complex geological structure. The mountains, high and massive are crossed by deep valleys that separate long and ramified mountainous summits southwards oriented</a:t>
            </a:r>
            <a:r>
              <a:rPr lang="en-US" sz="2800" i="1" dirty="0" smtClean="0">
                <a:solidFill>
                  <a:srgbClr val="FFFF00"/>
                </a:solidFill>
              </a:rPr>
              <a:t>.</a:t>
            </a:r>
            <a:endParaRPr lang="en-US" sz="2800" i="1" dirty="0">
              <a:solidFill>
                <a:srgbClr val="FFFF00"/>
              </a:solidFill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90800"/>
            <a:ext cx="6400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ez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76200"/>
            <a:ext cx="3657600" cy="2542032"/>
          </a:xfrm>
        </p:spPr>
      </p:pic>
      <p:sp>
        <p:nvSpPr>
          <p:cNvPr id="4" name="Rectangle 3"/>
          <p:cNvSpPr/>
          <p:nvPr/>
        </p:nvSpPr>
        <p:spPr>
          <a:xfrm>
            <a:off x="228600" y="304800"/>
            <a:ext cx="502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FFFF00"/>
                </a:solidFill>
              </a:rPr>
              <a:t>   North </a:t>
            </a:r>
            <a:r>
              <a:rPr lang="en-US" sz="2500" dirty="0">
                <a:solidFill>
                  <a:srgbClr val="FFFF00"/>
                </a:solidFill>
              </a:rPr>
              <a:t>of </a:t>
            </a:r>
            <a:r>
              <a:rPr lang="en-US" sz="2500" dirty="0" err="1">
                <a:solidFill>
                  <a:srgbClr val="FFFF00"/>
                </a:solidFill>
              </a:rPr>
              <a:t>Campulung</a:t>
            </a:r>
            <a:r>
              <a:rPr lang="en-US" sz="2500" dirty="0">
                <a:solidFill>
                  <a:srgbClr val="FFFF00"/>
                </a:solidFill>
              </a:rPr>
              <a:t>, between </a:t>
            </a:r>
            <a:endParaRPr lang="en-US" sz="2500" dirty="0" smtClean="0">
              <a:solidFill>
                <a:srgbClr val="FFFF00"/>
              </a:solidFill>
            </a:endParaRPr>
          </a:p>
          <a:p>
            <a:r>
              <a:rPr lang="en-US" sz="2500" dirty="0" smtClean="0">
                <a:solidFill>
                  <a:srgbClr val="FFFF00"/>
                </a:solidFill>
              </a:rPr>
              <a:t>rivers </a:t>
            </a:r>
            <a:r>
              <a:rPr lang="en-US" sz="2500" dirty="0" err="1" smtClean="0">
                <a:solidFill>
                  <a:srgbClr val="FFFF00"/>
                </a:solidFill>
              </a:rPr>
              <a:t>Doamnei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smtClean="0">
                <a:solidFill>
                  <a:srgbClr val="FFFF00"/>
                </a:solidFill>
              </a:rPr>
              <a:t>and </a:t>
            </a:r>
            <a:r>
              <a:rPr lang="en-US" sz="2500" dirty="0" err="1" smtClean="0">
                <a:solidFill>
                  <a:srgbClr val="FFFF00"/>
                </a:solidFill>
              </a:rPr>
              <a:t>Dambovita</a:t>
            </a:r>
            <a:r>
              <a:rPr lang="en-US" sz="2500" dirty="0" smtClean="0">
                <a:solidFill>
                  <a:srgbClr val="FFFF00"/>
                </a:solidFill>
              </a:rPr>
              <a:t>, raises </a:t>
            </a:r>
            <a:r>
              <a:rPr lang="en-US" sz="2500" dirty="0" err="1">
                <a:solidFill>
                  <a:srgbClr val="FFFF00"/>
                </a:solidFill>
              </a:rPr>
              <a:t>Iezer</a:t>
            </a:r>
            <a:r>
              <a:rPr lang="en-US" sz="2500" dirty="0">
                <a:solidFill>
                  <a:srgbClr val="FFFF00"/>
                </a:solidFill>
              </a:rPr>
              <a:t> Mount, a distinct relief </a:t>
            </a:r>
            <a:r>
              <a:rPr lang="en-US" sz="2500" dirty="0" smtClean="0">
                <a:solidFill>
                  <a:srgbClr val="FFFF00"/>
                </a:solidFill>
              </a:rPr>
              <a:t>unit</a:t>
            </a:r>
            <a:r>
              <a:rPr lang="en-US" sz="25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895600"/>
            <a:ext cx="6400800" cy="3779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800600" y="2895600"/>
            <a:ext cx="4114800" cy="324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FF00"/>
                </a:solidFill>
              </a:rPr>
              <a:t>The depression of </a:t>
            </a:r>
            <a:endParaRPr lang="en-US" sz="2500" dirty="0" smtClean="0">
              <a:solidFill>
                <a:srgbClr val="FFFF00"/>
              </a:solidFill>
            </a:endParaRPr>
          </a:p>
          <a:p>
            <a:pPr algn="r"/>
            <a:r>
              <a:rPr lang="en-US" sz="2500" dirty="0" err="1" smtClean="0">
                <a:solidFill>
                  <a:srgbClr val="FFFF00"/>
                </a:solidFill>
              </a:rPr>
              <a:t>Campulung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rgbClr val="FFFF00"/>
                </a:solidFill>
              </a:rPr>
              <a:t>is also </a:t>
            </a:r>
            <a:endParaRPr lang="en-US" sz="2500" dirty="0" smtClean="0">
              <a:solidFill>
                <a:srgbClr val="FFFF00"/>
              </a:solidFill>
            </a:endParaRPr>
          </a:p>
          <a:p>
            <a:pPr algn="r"/>
            <a:r>
              <a:rPr lang="en-US" sz="2500" dirty="0" smtClean="0">
                <a:solidFill>
                  <a:srgbClr val="FFFF00"/>
                </a:solidFill>
              </a:rPr>
              <a:t>bordered </a:t>
            </a:r>
            <a:r>
              <a:rPr lang="en-US" sz="2500" dirty="0">
                <a:solidFill>
                  <a:srgbClr val="FFFF00"/>
                </a:solidFill>
              </a:rPr>
              <a:t>by the </a:t>
            </a:r>
            <a:r>
              <a:rPr lang="en-US" sz="2500" dirty="0" err="1">
                <a:solidFill>
                  <a:srgbClr val="FFFF00"/>
                </a:solidFill>
              </a:rPr>
              <a:t>Papusa</a:t>
            </a:r>
            <a:r>
              <a:rPr lang="en-US" sz="2500" dirty="0">
                <a:solidFill>
                  <a:srgbClr val="FFFF00"/>
                </a:solidFill>
              </a:rPr>
              <a:t>, </a:t>
            </a:r>
            <a:endParaRPr lang="en-US" sz="2500" dirty="0" smtClean="0">
              <a:solidFill>
                <a:srgbClr val="FFFF00"/>
              </a:solidFill>
            </a:endParaRPr>
          </a:p>
          <a:p>
            <a:pPr algn="r"/>
            <a:r>
              <a:rPr lang="en-US" sz="2500" dirty="0" err="1" smtClean="0">
                <a:solidFill>
                  <a:srgbClr val="FFFF00"/>
                </a:solidFill>
              </a:rPr>
              <a:t>Leaota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rgbClr val="FFFF00"/>
                </a:solidFill>
              </a:rPr>
              <a:t>and </a:t>
            </a:r>
            <a:r>
              <a:rPr lang="en-US" sz="2500" dirty="0" smtClean="0">
                <a:solidFill>
                  <a:srgbClr val="FFFF00"/>
                </a:solidFill>
              </a:rPr>
              <a:t>Piatra</a:t>
            </a:r>
          </a:p>
          <a:p>
            <a:pPr algn="r"/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Craiului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smtClean="0">
                <a:solidFill>
                  <a:srgbClr val="FFFF00"/>
                </a:solidFill>
              </a:rPr>
              <a:t>mountains</a:t>
            </a:r>
          </a:p>
          <a:p>
            <a:pPr algn="r"/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rgbClr val="FFFF00"/>
                </a:solidFill>
              </a:rPr>
              <a:t>and it is one of </a:t>
            </a:r>
            <a:r>
              <a:rPr lang="en-US" sz="2500" dirty="0" smtClean="0">
                <a:solidFill>
                  <a:srgbClr val="FFFF00"/>
                </a:solidFill>
              </a:rPr>
              <a:t>the</a:t>
            </a:r>
          </a:p>
          <a:p>
            <a:pPr algn="r"/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rgbClr val="FFFF00"/>
                </a:solidFill>
              </a:rPr>
              <a:t>most </a:t>
            </a:r>
            <a:r>
              <a:rPr lang="en-US" sz="2500" dirty="0" smtClean="0">
                <a:solidFill>
                  <a:srgbClr val="FFFF00"/>
                </a:solidFill>
              </a:rPr>
              <a:t>defined</a:t>
            </a:r>
          </a:p>
          <a:p>
            <a:pPr algn="r"/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rgbClr val="FFFF00"/>
                </a:solidFill>
              </a:rPr>
              <a:t>depressions in </a:t>
            </a:r>
            <a:r>
              <a:rPr lang="en-US" sz="2500" dirty="0" smtClean="0">
                <a:solidFill>
                  <a:srgbClr val="FFFF00"/>
                </a:solidFill>
              </a:rPr>
              <a:t>Romania.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668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   To the South, it is limited by high sub-Carpathian hills (bearing the local name of “</a:t>
            </a:r>
            <a:r>
              <a:rPr lang="en-US" dirty="0" err="1" smtClean="0"/>
              <a:t>muscele</a:t>
            </a:r>
            <a:r>
              <a:rPr lang="en-US" dirty="0" smtClean="0"/>
              <a:t>”, from the Latin word “</a:t>
            </a:r>
            <a:r>
              <a:rPr lang="en-US" dirty="0" err="1" smtClean="0"/>
              <a:t>monticellae</a:t>
            </a:r>
            <a:r>
              <a:rPr lang="en-US" dirty="0" smtClean="0"/>
              <a:t>”), covered with pastures, hayfields and orchards of various fruit trees.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   The passage from </a:t>
            </a:r>
            <a:r>
              <a:rPr lang="en-US" dirty="0" err="1" smtClean="0"/>
              <a:t>Campulung</a:t>
            </a:r>
            <a:r>
              <a:rPr lang="en-US" dirty="0" smtClean="0"/>
              <a:t> to </a:t>
            </a:r>
            <a:r>
              <a:rPr lang="en-US" dirty="0" err="1" smtClean="0"/>
              <a:t>Rucar</a:t>
            </a:r>
            <a:r>
              <a:rPr lang="en-US" dirty="0" smtClean="0"/>
              <a:t>-Bran and Brasov, between Piatra </a:t>
            </a:r>
            <a:r>
              <a:rPr lang="en-US" dirty="0" err="1" smtClean="0"/>
              <a:t>Craiului</a:t>
            </a:r>
            <a:r>
              <a:rPr lang="en-US" dirty="0" smtClean="0"/>
              <a:t> and </a:t>
            </a:r>
            <a:r>
              <a:rPr lang="en-US" dirty="0" err="1" smtClean="0"/>
              <a:t>Leaota</a:t>
            </a:r>
            <a:r>
              <a:rPr lang="en-US" dirty="0" smtClean="0"/>
              <a:t> Mountains has very much influenced the economic development of </a:t>
            </a:r>
            <a:r>
              <a:rPr lang="en-US" dirty="0" err="1" smtClean="0"/>
              <a:t>Campulung</a:t>
            </a:r>
            <a:r>
              <a:rPr lang="en-US" dirty="0" smtClean="0"/>
              <a:t> </a:t>
            </a:r>
            <a:r>
              <a:rPr lang="en-US" dirty="0" err="1" smtClean="0"/>
              <a:t>Muscel</a:t>
            </a:r>
            <a:r>
              <a:rPr lang="en-US" dirty="0" smtClean="0"/>
              <a:t> and its surroundings and has represented for ages an active bound between </a:t>
            </a:r>
            <a:r>
              <a:rPr lang="en-US" dirty="0" err="1" smtClean="0"/>
              <a:t>Vallachia</a:t>
            </a:r>
            <a:r>
              <a:rPr lang="en-US" dirty="0" smtClean="0"/>
              <a:t> and Transylvania.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4038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 smtClean="0">
              <a:solidFill>
                <a:srgbClr val="FFFF00"/>
              </a:solidFill>
            </a:endParaRPr>
          </a:p>
          <a:p>
            <a:r>
              <a:rPr lang="en-US" sz="2500" dirty="0" smtClean="0">
                <a:solidFill>
                  <a:srgbClr val="FFFF00"/>
                </a:solidFill>
              </a:rPr>
              <a:t>The town has developed along Raul </a:t>
            </a:r>
            <a:r>
              <a:rPr lang="en-US" sz="2500" dirty="0" err="1" smtClean="0">
                <a:solidFill>
                  <a:srgbClr val="FFFF00"/>
                </a:solidFill>
              </a:rPr>
              <a:t>Targului</a:t>
            </a:r>
            <a:r>
              <a:rPr lang="en-US" sz="2500" dirty="0" smtClean="0">
                <a:solidFill>
                  <a:srgbClr val="FFFF00"/>
                </a:solidFill>
              </a:rPr>
              <a:t> valley, but also on higher terraces around the depression.</a:t>
            </a: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6" name="Picture 5" descr="DSC_0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36036"/>
            <a:ext cx="5181600" cy="344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05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76200"/>
            <a:ext cx="4648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0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352800"/>
            <a:ext cx="4114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15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</a:rPr>
              <a:t>An entire road system connects to the town the closer or further </a:t>
            </a:r>
            <a:r>
              <a:rPr lang="en-US" sz="2400" dirty="0" smtClean="0">
                <a:solidFill>
                  <a:srgbClr val="FFFF00"/>
                </a:solidFill>
              </a:rPr>
              <a:t>villages. At present, driveways connect </a:t>
            </a:r>
            <a:r>
              <a:rPr lang="en-US" sz="2400" dirty="0" err="1" smtClean="0">
                <a:solidFill>
                  <a:srgbClr val="FFFF00"/>
                </a:solidFill>
              </a:rPr>
              <a:t>Câmpulung</a:t>
            </a:r>
            <a:r>
              <a:rPr lang="en-US" sz="2400" dirty="0" smtClean="0">
                <a:solidFill>
                  <a:srgbClr val="FFFF00"/>
                </a:solidFill>
              </a:rPr>
              <a:t> with </a:t>
            </a:r>
            <a:r>
              <a:rPr lang="en-US" sz="2400" dirty="0" err="1" smtClean="0">
                <a:solidFill>
                  <a:srgbClr val="FFFF00"/>
                </a:solidFill>
              </a:rPr>
              <a:t>Pitești</a:t>
            </a:r>
            <a:r>
              <a:rPr lang="en-US" sz="2400" dirty="0" smtClean="0">
                <a:solidFill>
                  <a:srgbClr val="FFFF00"/>
                </a:solidFill>
              </a:rPr>
              <a:t> and </a:t>
            </a:r>
            <a:r>
              <a:rPr lang="en-US" sz="2400" dirty="0" err="1" smtClean="0">
                <a:solidFill>
                  <a:srgbClr val="FFFF00"/>
                </a:solidFill>
              </a:rPr>
              <a:t>Brașov</a:t>
            </a:r>
            <a:r>
              <a:rPr lang="en-US" sz="2400" dirty="0" smtClean="0">
                <a:solidFill>
                  <a:srgbClr val="FFFF00"/>
                </a:solidFill>
              </a:rPr>
              <a:t> on DN 73.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 descr="vill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79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188</TotalTime>
  <Words>312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Slide 1</vt:lpstr>
      <vt:lpstr>Slide 2</vt:lpstr>
      <vt:lpstr>Geographic Location of Campulung Muscel</vt:lpstr>
      <vt:lpstr>Slide 4</vt:lpstr>
      <vt:lpstr>Slide 5</vt:lpstr>
      <vt:lpstr>Slide 6</vt:lpstr>
      <vt:lpstr>Slide 7</vt:lpstr>
      <vt:lpstr>Slide 8</vt:lpstr>
      <vt:lpstr>Slide 9</vt:lpstr>
      <vt:lpstr>MULTILATERAL COMENIUS PROJECT  2013-2015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tavy</dc:creator>
  <cp:lastModifiedBy>kasiana</cp:lastModifiedBy>
  <cp:revision>23</cp:revision>
  <dcterms:created xsi:type="dcterms:W3CDTF">2012-01-30T06:14:38Z</dcterms:created>
  <dcterms:modified xsi:type="dcterms:W3CDTF">2013-12-08T17:48:19Z</dcterms:modified>
</cp:coreProperties>
</file>