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cia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7" descr="Steag_Suedia_976527dc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steagul-romanie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438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762000" y="1066800"/>
            <a:ext cx="7696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FOLLOWING  IN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THE  FOOTSTEPS  OF  OUR          ANCESTORS - THE STORYTELLERS</a:t>
            </a:r>
          </a:p>
        </p:txBody>
      </p:sp>
      <p:pic>
        <p:nvPicPr>
          <p:cNvPr id="7174" name="Picture 14" descr="download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175" name="Picture 15" descr="537733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6576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Below"/>
            <a:lightRig rig="threePt" dir="t"/>
          </a:scene3d>
        </p:spPr>
      </p:pic>
      <p:pic>
        <p:nvPicPr>
          <p:cNvPr id="7176" name="Picture 16" descr="1380857_10201951871256354_1221779709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52400"/>
            <a:ext cx="206851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209800" y="274638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1"/>
            <a:ext cx="8839200" cy="3429000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In </a:t>
            </a:r>
            <a:r>
              <a:rPr lang="en-US" sz="2600" dirty="0"/>
              <a:t>the extreme south-east is the Infirmary Church, originally built of wood on a foundation of stone </a:t>
            </a:r>
            <a:r>
              <a:rPr lang="en-US" sz="2600" dirty="0" smtClean="0"/>
              <a:t>slabs.</a:t>
            </a:r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It </a:t>
            </a:r>
            <a:r>
              <a:rPr lang="en-US" sz="2600" dirty="0"/>
              <a:t>was rebuilt in 1718; is small in size, harmoniously proportioned, rectangular, with only the altar, nave crowned by a tower and an open porch, covered by a cap and surrounded by trilobite </a:t>
            </a:r>
            <a:r>
              <a:rPr lang="en-US" sz="2600" dirty="0" smtClean="0"/>
              <a:t>springs.</a:t>
            </a:r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The </a:t>
            </a:r>
            <a:r>
              <a:rPr lang="en-US" sz="2600" dirty="0"/>
              <a:t>porch retains few traces of ancient fresco painting, of a special </a:t>
            </a:r>
            <a:r>
              <a:rPr lang="en-US" sz="2600" dirty="0" smtClean="0"/>
              <a:t>quality.</a:t>
            </a:r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The </a:t>
            </a:r>
            <a:r>
              <a:rPr lang="en-US" sz="2600" dirty="0"/>
              <a:t>interior was repainted by George </a:t>
            </a:r>
            <a:r>
              <a:rPr lang="en-US" sz="2600" dirty="0" err="1"/>
              <a:t>Tattarescu</a:t>
            </a:r>
            <a:r>
              <a:rPr lang="en-US" sz="2600" dirty="0"/>
              <a:t>.</a:t>
            </a:r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76600"/>
            <a:ext cx="33528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1981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495800"/>
            <a:ext cx="1981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416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143000" y="274638"/>
            <a:ext cx="533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1"/>
            <a:ext cx="8686800" cy="34290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King </a:t>
            </a:r>
            <a:r>
              <a:rPr lang="en-US" sz="2400" dirty="0" err="1"/>
              <a:t>Matei</a:t>
            </a:r>
            <a:r>
              <a:rPr lang="en-US" sz="2400" dirty="0"/>
              <a:t> </a:t>
            </a:r>
            <a:r>
              <a:rPr lang="en-US" sz="2400" dirty="0" err="1"/>
              <a:t>Basarab</a:t>
            </a:r>
            <a:r>
              <a:rPr lang="en-US" sz="2400" dirty="0"/>
              <a:t> installed in </a:t>
            </a:r>
            <a:r>
              <a:rPr lang="en-US" sz="2400" dirty="0" err="1"/>
              <a:t>Negru-Vodă</a:t>
            </a:r>
            <a:r>
              <a:rPr lang="en-US" sz="2400" dirty="0"/>
              <a:t> Monastery a printing house where there were printed four books that have spread throughout the country: in 1635, "</a:t>
            </a:r>
            <a:r>
              <a:rPr lang="en-US" sz="2400" i="1" dirty="0"/>
              <a:t>Slavonic Prayer </a:t>
            </a:r>
            <a:r>
              <a:rPr lang="en-US" sz="2400" i="1" dirty="0" smtClean="0"/>
              <a:t>Book</a:t>
            </a:r>
            <a:r>
              <a:rPr lang="en-US" sz="2400" dirty="0" smtClean="0"/>
              <a:t>”; </a:t>
            </a:r>
            <a:r>
              <a:rPr lang="en-US" sz="2400" dirty="0"/>
              <a:t>in 1642, "</a:t>
            </a:r>
            <a:r>
              <a:rPr lang="en-US" sz="2400" i="1" dirty="0"/>
              <a:t>Lessons for Every Day</a:t>
            </a:r>
            <a:r>
              <a:rPr lang="en-US" sz="2400" dirty="0"/>
              <a:t>," 1642-1643, "</a:t>
            </a:r>
            <a:r>
              <a:rPr lang="en-US" sz="2400" i="1" dirty="0"/>
              <a:t>Slavonic Anthology</a:t>
            </a:r>
            <a:r>
              <a:rPr lang="en-US" sz="2400" dirty="0"/>
              <a:t>" and in 1650, "</a:t>
            </a:r>
            <a:r>
              <a:rPr lang="en-US" sz="2400" i="1" dirty="0"/>
              <a:t>Slavonic Psalter</a:t>
            </a:r>
            <a:r>
              <a:rPr lang="en-US" sz="2400" dirty="0"/>
              <a:t>".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For </a:t>
            </a:r>
            <a:r>
              <a:rPr lang="en-US" sz="2400" dirty="0"/>
              <a:t>printing needs, the prince established a paper mill on the river.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67000"/>
            <a:ext cx="6350000" cy="393933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9152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90600" y="274638"/>
            <a:ext cx="60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686800" cy="3200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2400" dirty="0" smtClean="0"/>
              <a:t>  </a:t>
            </a:r>
            <a:r>
              <a:rPr lang="en-US" sz="2400" dirty="0" smtClean="0"/>
              <a:t> Also</a:t>
            </a:r>
            <a:r>
              <a:rPr lang="en-US" sz="2400" dirty="0"/>
              <a:t>, </a:t>
            </a:r>
            <a:r>
              <a:rPr lang="en-US" sz="2400" dirty="0" err="1"/>
              <a:t>Matei</a:t>
            </a:r>
            <a:r>
              <a:rPr lang="en-US" sz="2400" dirty="0"/>
              <a:t> </a:t>
            </a:r>
            <a:r>
              <a:rPr lang="en-US" sz="2400" dirty="0" err="1"/>
              <a:t>Basarab</a:t>
            </a:r>
            <a:r>
              <a:rPr lang="en-US" sz="2400" dirty="0"/>
              <a:t> moved near the monastery the town fair of St. Elias (“</a:t>
            </a:r>
            <a:r>
              <a:rPr lang="en-US" sz="2400" dirty="0" err="1"/>
              <a:t>Sborul</a:t>
            </a:r>
            <a:r>
              <a:rPr lang="en-US" sz="2400" dirty="0"/>
              <a:t>”), raising an inn and shops, located to the northeast.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The </a:t>
            </a:r>
            <a:r>
              <a:rPr lang="en-US" sz="2400" dirty="0"/>
              <a:t>monastic compound was transformed in the eighteenth century, when the body of buildings on the south side and the shops yard were set 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14600"/>
            <a:ext cx="33528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5029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4533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143000" y="274638"/>
            <a:ext cx="685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670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In </a:t>
            </a:r>
            <a:r>
              <a:rPr lang="en-US" sz="2400" dirty="0"/>
              <a:t>the first half of the twentieth century, on the surface where the inn and shops stood, there was built "</a:t>
            </a:r>
            <a:r>
              <a:rPr lang="en-US" sz="2400" dirty="0" err="1"/>
              <a:t>Dinicu</a:t>
            </a:r>
            <a:r>
              <a:rPr lang="en-US" sz="2400" dirty="0"/>
              <a:t> </a:t>
            </a:r>
            <a:r>
              <a:rPr lang="en-US" sz="2400" dirty="0" err="1"/>
              <a:t>Golescu</a:t>
            </a:r>
            <a:r>
              <a:rPr lang="en-US" sz="2400" dirty="0"/>
              <a:t>" high school.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With </a:t>
            </a:r>
            <a:r>
              <a:rPr lang="en-US" sz="2400" dirty="0"/>
              <a:t>the new construction, very important vestiges of the old royal residence, the inn and shops were damaged.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4191000" cy="31432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56" y="3352800"/>
            <a:ext cx="4168444" cy="329778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15414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066800" y="274638"/>
            <a:ext cx="381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566" b="4566"/>
          <a:stretch>
            <a:fillRect/>
          </a:stretch>
        </p:blipFill>
        <p:spPr>
          <a:xfrm>
            <a:off x="304800" y="228600"/>
            <a:ext cx="5707436" cy="3886200"/>
          </a:xfrm>
          <a:scene3d>
            <a:camera prst="perspective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38600"/>
            <a:ext cx="4419600" cy="244941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70969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133600" y="274638"/>
            <a:ext cx="1447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704" b="3704"/>
          <a:stretch>
            <a:fillRect/>
          </a:stretch>
        </p:blipFill>
        <p:spPr>
          <a:xfrm>
            <a:off x="152400" y="0"/>
            <a:ext cx="5486400" cy="394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10000"/>
            <a:ext cx="4114800" cy="30480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2819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946120"/>
            <a:ext cx="31115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275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Algerian" pitchFamily="82" charset="0"/>
              </a:rPr>
              <a:t>MULTILATERAL COMENIUS PROJECT </a:t>
            </a:r>
            <a:br>
              <a:rPr lang="en-US" sz="4800" b="1" smtClean="0">
                <a:latin typeface="Algerian" pitchFamily="82" charset="0"/>
              </a:rPr>
            </a:br>
            <a:r>
              <a:rPr lang="en-US" sz="4800" b="1" smtClean="0">
                <a:latin typeface="Algerian" pitchFamily="82" charset="0"/>
              </a:rPr>
              <a:t>2013-2015</a:t>
            </a:r>
          </a:p>
        </p:txBody>
      </p:sp>
      <p:pic>
        <p:nvPicPr>
          <p:cNvPr id="4" name="Picture 1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667000"/>
            <a:ext cx="22955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74888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just"/>
            <a:r>
              <a:rPr lang="en-US"/>
              <a:t> </a:t>
            </a:r>
            <a:r>
              <a:rPr lang="en-US">
                <a:latin typeface="Algerian" pitchFamily="82" charset="0"/>
              </a:rPr>
              <a:t>This project has been funded with support from the European Commission. </a:t>
            </a:r>
          </a:p>
          <a:p>
            <a:pPr algn="just"/>
            <a:r>
              <a:rPr lang="en-US">
                <a:latin typeface="Algerian" pitchFamily="82" charset="0"/>
              </a:rPr>
              <a:t/>
            </a:r>
            <a:br>
              <a:rPr lang="en-US">
                <a:latin typeface="Algerian" pitchFamily="82" charset="0"/>
              </a:rPr>
            </a:br>
            <a:r>
              <a:rPr lang="en-US">
                <a:latin typeface="Algerian" pitchFamily="82" charset="0"/>
              </a:rPr>
              <a:t> This publication reflects the views only of the author, and the Commission cannot be held responsible for any use which may be made of the information contained therein.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1534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 smtClean="0"/>
              <a:t>Royal </a:t>
            </a:r>
            <a:r>
              <a:rPr lang="en-US" sz="3200" b="1" dirty="0"/>
              <a:t>Court and Monastery Ensemble "</a:t>
            </a:r>
            <a:r>
              <a:rPr lang="en-US" sz="3200" b="1" dirty="0" err="1"/>
              <a:t>Negru-Vodă</a:t>
            </a:r>
            <a:r>
              <a:rPr lang="en-US" sz="3200" b="1" dirty="0"/>
              <a:t>"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500" dirty="0"/>
          </a:p>
        </p:txBody>
      </p:sp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848" cy="708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“</a:t>
            </a:r>
            <a:r>
              <a:rPr lang="en-US" i="1" dirty="0" smtClean="0"/>
              <a:t>Passing </a:t>
            </a:r>
            <a:r>
              <a:rPr lang="en-US" i="1" dirty="0"/>
              <a:t>on the rough roads, through forests and over hills and valleys, with frequent ups and downs, I came in the evening to a place called </a:t>
            </a:r>
            <a:r>
              <a:rPr lang="en-US" i="1" dirty="0" err="1"/>
              <a:t>Câmpulung</a:t>
            </a:r>
            <a:r>
              <a:rPr lang="en-US" i="1" dirty="0"/>
              <a:t>, which is a big city, with a thought to visit the monastery there, dedicated to the Assumption.</a:t>
            </a:r>
            <a:endParaRPr lang="en-US" dirty="0"/>
          </a:p>
          <a:p>
            <a:pPr marL="36576" indent="0" algn="just">
              <a:buNone/>
            </a:pPr>
            <a:r>
              <a:rPr lang="en-US" i="1" dirty="0" smtClean="0"/>
              <a:t>  The </a:t>
            </a:r>
            <a:r>
              <a:rPr lang="en-US" i="1" dirty="0"/>
              <a:t>meaning of the name </a:t>
            </a:r>
            <a:r>
              <a:rPr lang="en-US" i="1" dirty="0" err="1"/>
              <a:t>Câmpulung</a:t>
            </a:r>
            <a:r>
              <a:rPr lang="en-US" i="1" dirty="0"/>
              <a:t> in Romanian is "long plain" and it really is the appearance of this place, for it is a very long city and a river flows through its middle. [....] The Church stands on four beautiful, grand pillars. The belfry is large and very high. City population, with priests and monks, greeted us outside the gates; and once I entered the church, the Vespers for the Sunday of the Pharisee and the tax collector began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/>
              <a:t>             </a:t>
            </a:r>
            <a:r>
              <a:rPr lang="en-US" b="1" dirty="0"/>
              <a:t>Paul of Aleppo, </a:t>
            </a:r>
            <a:r>
              <a:rPr lang="en-US" b="1" i="1" dirty="0"/>
              <a:t>The Travel of Patriarch </a:t>
            </a:r>
            <a:r>
              <a:rPr lang="en-US" b="1" i="1" dirty="0" err="1"/>
              <a:t>Macarius</a:t>
            </a:r>
            <a:r>
              <a:rPr lang="en-US" b="1" i="1" dirty="0"/>
              <a:t> of Aleppo (1652 - 1659)</a:t>
            </a:r>
            <a:endParaRPr lang="en-US" dirty="0"/>
          </a:p>
          <a:p>
            <a:pPr marL="36576" indent="0" algn="just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274638"/>
            <a:ext cx="91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2743199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2600" dirty="0" err="1" smtClean="0"/>
              <a:t>Câmpulung</a:t>
            </a:r>
            <a:r>
              <a:rPr lang="en-US" sz="2600" dirty="0" smtClean="0"/>
              <a:t> </a:t>
            </a:r>
            <a:r>
              <a:rPr lang="en-US" sz="2600" dirty="0"/>
              <a:t>Monastery, now known as "</a:t>
            </a:r>
            <a:r>
              <a:rPr lang="en-US" sz="2600" dirty="0" err="1"/>
              <a:t>Negru-Vodă</a:t>
            </a:r>
            <a:r>
              <a:rPr lang="en-US" sz="2600" dirty="0"/>
              <a:t>", was rebuilt by </a:t>
            </a:r>
            <a:r>
              <a:rPr lang="en-US" sz="2600" dirty="0" err="1"/>
              <a:t>Matei</a:t>
            </a:r>
            <a:r>
              <a:rPr lang="en-US" sz="2600" dirty="0"/>
              <a:t> </a:t>
            </a:r>
            <a:r>
              <a:rPr lang="en-US" sz="2600" dirty="0" err="1"/>
              <a:t>Basarab</a:t>
            </a:r>
            <a:r>
              <a:rPr lang="en-US" sz="2600" dirty="0"/>
              <a:t> on the place of the residence of the first prince of Wallachia.</a:t>
            </a:r>
          </a:p>
          <a:p>
            <a:pPr marL="36576" indent="0" algn="just">
              <a:buNone/>
            </a:pPr>
            <a:r>
              <a:rPr lang="en-US" sz="2600" b="1" dirty="0" smtClean="0"/>
              <a:t> </a:t>
            </a:r>
            <a:r>
              <a:rPr lang="en-US" sz="2600" b="1" dirty="0" smtClean="0"/>
              <a:t>  Old </a:t>
            </a:r>
            <a:r>
              <a:rPr lang="en-US" sz="2600" b="1" dirty="0"/>
              <a:t>Princely Church</a:t>
            </a:r>
            <a:r>
              <a:rPr lang="en-US" sz="2600" dirty="0"/>
              <a:t>, rebuilt twice on the old foundations (in the seventeenth century and the nineteenth century) was built by King </a:t>
            </a:r>
            <a:r>
              <a:rPr lang="en-US" sz="2600" dirty="0" err="1"/>
              <a:t>Basarab</a:t>
            </a:r>
            <a:r>
              <a:rPr lang="en-US" sz="2600" dirty="0"/>
              <a:t> I, who died in </a:t>
            </a:r>
            <a:r>
              <a:rPr lang="en-US" sz="2600" dirty="0" err="1"/>
              <a:t>Câmpulung</a:t>
            </a:r>
            <a:r>
              <a:rPr lang="en-US" sz="2600" dirty="0"/>
              <a:t> (1351-1352) and his son, </a:t>
            </a:r>
            <a:r>
              <a:rPr lang="en-US" sz="2600" dirty="0" err="1"/>
              <a:t>Nicolae</a:t>
            </a:r>
            <a:r>
              <a:rPr lang="en-US" sz="2600" dirty="0"/>
              <a:t> </a:t>
            </a:r>
            <a:r>
              <a:rPr lang="en-US" sz="2600" dirty="0" err="1"/>
              <a:t>Alexandru</a:t>
            </a:r>
            <a:r>
              <a:rPr lang="en-US" sz="2600" dirty="0"/>
              <a:t> </a:t>
            </a:r>
            <a:r>
              <a:rPr lang="en-US" sz="2600" dirty="0" err="1"/>
              <a:t>Basarab</a:t>
            </a:r>
            <a:r>
              <a:rPr lang="en-US" sz="26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83900"/>
            <a:ext cx="3340100" cy="407410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19400"/>
            <a:ext cx="2133600" cy="16002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257800"/>
            <a:ext cx="1981200" cy="14478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95419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600200" y="274638"/>
            <a:ext cx="1066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1"/>
            <a:ext cx="8763000" cy="2971799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original </a:t>
            </a:r>
            <a:r>
              <a:rPr lang="en-US" sz="2600" dirty="0" err="1"/>
              <a:t>basilical</a:t>
            </a:r>
            <a:r>
              <a:rPr lang="en-US" sz="2600" dirty="0"/>
              <a:t> plan had three naves and a narthex. A scale located in the upper narthex leads to a tower. Remarkable synthesis of western and other elements of the Byzantine tradition, of impressive size, the monument appears to be unique in Wallachia. </a:t>
            </a:r>
            <a:endParaRPr lang="en-US" sz="2600" dirty="0" smtClean="0"/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It </a:t>
            </a:r>
            <a:r>
              <a:rPr lang="en-US" sz="2600" dirty="0"/>
              <a:t>stated the prestige and authority of the ruler, in a city where there were two important buildings of the Catholic cult.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599"/>
            <a:ext cx="7086600" cy="381000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157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371600" y="274638"/>
            <a:ext cx="685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763000" cy="26670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Destroyed </a:t>
            </a:r>
            <a:r>
              <a:rPr lang="en-US" sz="2400" dirty="0"/>
              <a:t>by the earthquake of 1628, the church was completely rebuilt in 1635-1638, with reuse material from the old building, superimposed on its contours.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The </a:t>
            </a:r>
            <a:r>
              <a:rPr lang="en-US" sz="2400" dirty="0"/>
              <a:t>new sanctuary had a tower resting on four pillars of wall and two smaller towers above the altar side </a:t>
            </a:r>
            <a:r>
              <a:rPr lang="en-US" sz="2400" dirty="0" smtClean="0"/>
              <a:t>compartments.</a:t>
            </a:r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The </a:t>
            </a:r>
            <a:r>
              <a:rPr lang="en-US" sz="2400" dirty="0"/>
              <a:t>interior stairs were leading to the bell.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90800"/>
            <a:ext cx="3365500" cy="42672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90800"/>
            <a:ext cx="3340100" cy="42672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72923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905000" y="274638"/>
            <a:ext cx="99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59737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The </a:t>
            </a:r>
            <a:r>
              <a:rPr lang="en-US" sz="2400" dirty="0"/>
              <a:t>Princely ensemble around the church no longer keeps any of the buildings dating from the fourteenth century. The entire place was surrounded, 12 to 14 m away, by a wall of stone.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Throughout </a:t>
            </a:r>
            <a:r>
              <a:rPr lang="en-US" sz="2400" dirty="0"/>
              <a:t>the south side there were discovered traces of a wave of land with stones, reinforced with wood in some areas, more than eight meters wide.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East </a:t>
            </a:r>
            <a:r>
              <a:rPr lang="en-US" sz="2400" dirty="0"/>
              <a:t>of the church there were found the remains of a rectangular building, measuring about 10 m, with walls of stone retaining traces of interior plaster, paved inside with bricks. </a:t>
            </a:r>
            <a:endParaRPr lang="en-US" sz="2400" dirty="0" smtClean="0"/>
          </a:p>
          <a:p>
            <a:pPr marL="3657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It </a:t>
            </a:r>
            <a:r>
              <a:rPr lang="en-US" sz="2400" dirty="0"/>
              <a:t>is assumed that this, together with others found further south, may have dated from the fourteenth century, part of the royal residence buildings.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11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19200" y="274638"/>
            <a:ext cx="91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1"/>
            <a:ext cx="8686800" cy="3276600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The </a:t>
            </a:r>
            <a:r>
              <a:rPr lang="en-US" sz="2600" dirty="0"/>
              <a:t>princely court structure has been completely changed from 1635 until 1648, after the founding of the church. </a:t>
            </a:r>
            <a:endParaRPr lang="en-US" sz="2600" dirty="0" smtClean="0"/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One </a:t>
            </a:r>
            <a:r>
              <a:rPr lang="en-US" sz="2600" dirty="0"/>
              <a:t>of the main buildings erected by </a:t>
            </a:r>
            <a:r>
              <a:rPr lang="en-US" sz="2600" dirty="0" err="1"/>
              <a:t>Matei</a:t>
            </a:r>
            <a:r>
              <a:rPr lang="en-US" sz="2600" dirty="0"/>
              <a:t> </a:t>
            </a:r>
            <a:r>
              <a:rPr lang="en-US" sz="2600" dirty="0" err="1"/>
              <a:t>Basarab</a:t>
            </a:r>
            <a:r>
              <a:rPr lang="en-US" sz="2600" dirty="0"/>
              <a:t>, probably in1635 - 1648, was the residence to the southwest of the church, called "</a:t>
            </a:r>
            <a:r>
              <a:rPr lang="en-US" sz="2600" b="1" dirty="0"/>
              <a:t>the Priest’s House</a:t>
            </a:r>
            <a:r>
              <a:rPr lang="en-US" sz="2600" dirty="0" smtClean="0"/>
              <a:t>.”</a:t>
            </a:r>
          </a:p>
          <a:p>
            <a:pPr marL="36576" indent="0" algn="just"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It </a:t>
            </a:r>
            <a:r>
              <a:rPr lang="en-US" sz="2600" dirty="0"/>
              <a:t>has a cellar covered with a semi-cylindrical vault. Above the basement and an L-shaped corridor stand four rooms, with two small vaulted corridors.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7620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9225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19200" y="274638"/>
            <a:ext cx="60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"/>
            <a:ext cx="8763000" cy="3276599"/>
          </a:xfrm>
        </p:spPr>
        <p:txBody>
          <a:bodyPr>
            <a:normAutofit fontScale="92500" lnSpcReduction="20000"/>
          </a:bodyPr>
          <a:lstStyle/>
          <a:p>
            <a:pPr marL="36576" indent="0" algn="just"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The </a:t>
            </a:r>
            <a:r>
              <a:rPr lang="en-US" sz="2600" dirty="0"/>
              <a:t>assembly is dominated on the west side by </a:t>
            </a:r>
            <a:r>
              <a:rPr lang="en-US" sz="2600" b="1" dirty="0"/>
              <a:t>the bell tower</a:t>
            </a:r>
            <a:r>
              <a:rPr lang="en-US" sz="2600" dirty="0"/>
              <a:t>, 30 m high, with a square plan. The entering at the ground floor is covered with a cap with pendants. </a:t>
            </a:r>
            <a:r>
              <a:rPr lang="en-US" sz="2600" dirty="0" smtClean="0"/>
              <a:t>  </a:t>
            </a:r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Northwards</a:t>
            </a:r>
            <a:r>
              <a:rPr lang="en-US" sz="2600" dirty="0" smtClean="0"/>
              <a:t>, </a:t>
            </a:r>
            <a:r>
              <a:rPr lang="en-US" sz="2600" dirty="0"/>
              <a:t>a staircase provides access to the first two floors, continued with wooden interior stairs to the open bell chamber. </a:t>
            </a:r>
            <a:endParaRPr lang="en-US" sz="2600" dirty="0" smtClean="0"/>
          </a:p>
          <a:p>
            <a:pPr marL="36576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exterior is decorated with overlapping arches, belts and glazed ceramic. The decor is complemented by pieces made from the former Dominican </a:t>
            </a:r>
            <a:r>
              <a:rPr lang="en-US" sz="2600" dirty="0" err="1"/>
              <a:t>Kloster</a:t>
            </a:r>
            <a:r>
              <a:rPr lang="en-US" sz="2600" dirty="0"/>
              <a:t> (“</a:t>
            </a:r>
            <a:r>
              <a:rPr lang="en-US" sz="2600" dirty="0" err="1"/>
              <a:t>Cloaşter</a:t>
            </a:r>
            <a:r>
              <a:rPr lang="en-US" sz="2600" dirty="0"/>
              <a:t>”): a cornerstone of Gothic feature and a relief representing a deer.</a:t>
            </a:r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352800"/>
            <a:ext cx="33401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76600"/>
            <a:ext cx="33401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527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533400" y="274638"/>
            <a:ext cx="304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915400" cy="1447799"/>
          </a:xfrm>
        </p:spPr>
        <p:txBody>
          <a:bodyPr/>
          <a:lstStyle/>
          <a:p>
            <a:pPr marL="36576" indent="0" algn="just">
              <a:buNone/>
            </a:pPr>
            <a:r>
              <a:rPr lang="en-US" sz="2400" dirty="0" smtClean="0"/>
              <a:t>  Perhaps </a:t>
            </a:r>
            <a:r>
              <a:rPr lang="en-US" sz="2400" dirty="0"/>
              <a:t>the lower level of the building, north of the tower, dates back to the seventeenth century - "The Royal House" - and also a body of hermits’ rooms, joined to the north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60973"/>
            <a:ext cx="4191000" cy="5293895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19400"/>
            <a:ext cx="2895600" cy="29718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085425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364</TotalTime>
  <Words>913</Words>
  <Application>Microsoft Macintosh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Slide 1</vt:lpstr>
      <vt:lpstr>   Royal Court and Monastery Ensemble "Negru-Vodă"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MULTILATERAL COMENIUS PROJECT  2013-2015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tavy</dc:creator>
  <cp:lastModifiedBy>kasiana</cp:lastModifiedBy>
  <cp:revision>39</cp:revision>
  <dcterms:created xsi:type="dcterms:W3CDTF">2012-01-30T06:14:38Z</dcterms:created>
  <dcterms:modified xsi:type="dcterms:W3CDTF">2013-12-08T19:30:28Z</dcterms:modified>
</cp:coreProperties>
</file>