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DCCB4B-02D9-48E3-B573-6573ED972ECC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1A54D-60DC-4788-A854-BBDDC63FD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cia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7" descr="Steag_Suedia_976527dce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958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steagul-romanie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438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762000" y="1066800"/>
            <a:ext cx="7696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FOLLOWING  IN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latin typeface="Algerian" pitchFamily="82" charset="0"/>
              </a:rPr>
              <a:t>THE  FOOTSTEPS  OF  OUR          ANCESTORS - THE STORYTELLERS</a:t>
            </a:r>
          </a:p>
        </p:txBody>
      </p:sp>
      <p:pic>
        <p:nvPicPr>
          <p:cNvPr id="7174" name="Picture 14" descr="download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"/>
            <a:ext cx="22098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175" name="Picture 15" descr="537733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6576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Below"/>
            <a:lightRig rig="threePt" dir="t"/>
          </a:scene3d>
        </p:spPr>
      </p:pic>
      <p:pic>
        <p:nvPicPr>
          <p:cNvPr id="7176" name="Picture 16" descr="1380857_10201951871256354_1221779709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52400"/>
            <a:ext cx="2068513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The </a:t>
            </a:r>
            <a:r>
              <a:rPr lang="en-US" sz="3600" b="1" dirty="0"/>
              <a:t>City </a:t>
            </a:r>
            <a:r>
              <a:rPr lang="en-US" sz="3600" b="1" dirty="0" smtClean="0"/>
              <a:t>Hall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05800" cy="5410200"/>
          </a:xfrm>
        </p:spPr>
        <p:txBody>
          <a:bodyPr/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   At </a:t>
            </a:r>
            <a:r>
              <a:rPr lang="en-US" sz="2400" dirty="0"/>
              <a:t>the beginning of the twentieth century, </a:t>
            </a:r>
            <a:r>
              <a:rPr lang="en-US" sz="2400" dirty="0" err="1"/>
              <a:t>Câmpulung</a:t>
            </a:r>
            <a:r>
              <a:rPr lang="en-US" sz="2400" dirty="0"/>
              <a:t> Hall building was located in the beautiful Romanian classic style building from 1907 ("The Communal </a:t>
            </a:r>
            <a:r>
              <a:rPr lang="en-US" sz="2400" dirty="0" err="1"/>
              <a:t>Ospel</a:t>
            </a:r>
            <a:r>
              <a:rPr lang="en-US" sz="2400" dirty="0"/>
              <a:t>").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43200"/>
            <a:ext cx="7162800" cy="394411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600200" y="274638"/>
            <a:ext cx="1219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8305800" cy="67056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dirty="0" smtClean="0"/>
              <a:t> </a:t>
            </a:r>
          </a:p>
          <a:p>
            <a:pPr marL="36576" indent="0" algn="just">
              <a:buNone/>
            </a:pPr>
            <a:r>
              <a:rPr lang="en-US" sz="2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1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smtClean="0"/>
              <a:t>  In </a:t>
            </a:r>
            <a:r>
              <a:rPr lang="en-US" sz="2400" dirty="0"/>
              <a:t>front of the building was placed in 1910 a bronze statue dedicated to </a:t>
            </a:r>
            <a:r>
              <a:rPr lang="en-US" sz="2400" dirty="0" err="1"/>
              <a:t>Negru-Vodă</a:t>
            </a:r>
            <a:r>
              <a:rPr lang="en-US" sz="2400" dirty="0"/>
              <a:t> by the sculptor </a:t>
            </a:r>
            <a:r>
              <a:rPr lang="en-US" sz="2400" dirty="0" err="1"/>
              <a:t>Dimitrie</a:t>
            </a:r>
            <a:r>
              <a:rPr lang="en-US" sz="2400" dirty="0"/>
              <a:t> </a:t>
            </a:r>
            <a:r>
              <a:rPr lang="en-US" sz="2400" dirty="0" err="1"/>
              <a:t>Mirea</a:t>
            </a:r>
            <a:r>
              <a:rPr lang="en-US" sz="2400" dirty="0"/>
              <a:t>, statue that had initially been at the north end of „Pardon” Boulevard.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4038600" cy="455752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4242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19200" y="274638"/>
            <a:ext cx="91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8305800" cy="5973763"/>
          </a:xfrm>
        </p:spPr>
        <p:txBody>
          <a:bodyPr/>
          <a:lstStyle/>
          <a:p>
            <a:pPr marL="36576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76201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The </a:t>
            </a:r>
            <a:r>
              <a:rPr lang="en-US" sz="2400" dirty="0"/>
              <a:t>current building of the City Hall was originally built as the seat of the </a:t>
            </a:r>
            <a:r>
              <a:rPr lang="en-US" sz="2400" dirty="0" err="1"/>
              <a:t>Muscel</a:t>
            </a:r>
            <a:r>
              <a:rPr lang="en-US" sz="2400" dirty="0"/>
              <a:t> Prefecture, while </a:t>
            </a:r>
            <a:r>
              <a:rPr lang="en-US" sz="2400" dirty="0" err="1"/>
              <a:t>Câmpulung</a:t>
            </a:r>
            <a:r>
              <a:rPr lang="en-US" sz="2400" dirty="0"/>
              <a:t> was, in times of the Kingdom of Romania up to the administrative reform of 1950, the residency of this county.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90700"/>
            <a:ext cx="7620000" cy="50673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14624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447800" y="274638"/>
            <a:ext cx="91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City Hall imposes on the urban architectural landscape of </a:t>
            </a:r>
            <a:r>
              <a:rPr lang="en-US" sz="2400" dirty="0" err="1"/>
              <a:t>Câmpulung</a:t>
            </a:r>
            <a:r>
              <a:rPr lang="en-US" sz="2400" dirty="0"/>
              <a:t> by an overwhelming shape, coordinating with other buildings of the same period.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352800" cy="2989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095" y="1796428"/>
            <a:ext cx="3340100" cy="50419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330700"/>
            <a:ext cx="3886200" cy="25273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381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799" y="274638"/>
            <a:ext cx="1066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algn="just"/>
            <a:r>
              <a:rPr lang="en-US" sz="2400" dirty="0" smtClean="0"/>
              <a:t>   A </a:t>
            </a:r>
            <a:r>
              <a:rPr lang="en-US" sz="2400" dirty="0"/>
              <a:t>monumental work in typical local style, it was built in 1934 by architect </a:t>
            </a:r>
            <a:r>
              <a:rPr lang="en-US" sz="2400" dirty="0" err="1"/>
              <a:t>Dumitru</a:t>
            </a:r>
            <a:r>
              <a:rPr lang="en-US" sz="2400" dirty="0"/>
              <a:t> </a:t>
            </a:r>
            <a:r>
              <a:rPr lang="en-US" sz="2400" dirty="0" err="1"/>
              <a:t>Ionescu</a:t>
            </a:r>
            <a:r>
              <a:rPr lang="en-US" sz="2400" dirty="0"/>
              <a:t> - </a:t>
            </a:r>
            <a:r>
              <a:rPr lang="en-US" sz="2400" dirty="0" err="1"/>
              <a:t>Berechet</a:t>
            </a:r>
            <a:r>
              <a:rPr lang="en-US" sz="2400" dirty="0"/>
              <a:t>.</a:t>
            </a:r>
          </a:p>
          <a:p>
            <a:pPr marL="36576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3340100" cy="504190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0"/>
            <a:ext cx="3340100" cy="504190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89547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362200" y="274638"/>
            <a:ext cx="1600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430" b="4430"/>
          <a:stretch>
            <a:fillRect/>
          </a:stretch>
        </p:blipFill>
        <p:spPr>
          <a:xfrm>
            <a:off x="533400" y="0"/>
            <a:ext cx="4114800" cy="318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9" y="3505200"/>
            <a:ext cx="3381819" cy="331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52800"/>
            <a:ext cx="4871114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28600"/>
            <a:ext cx="3657600" cy="317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049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9050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823" b="98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45668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Algerian" pitchFamily="82" charset="0"/>
              </a:rPr>
              <a:t>MULTILATERAL COMENIUS PROJECT </a:t>
            </a:r>
            <a:br>
              <a:rPr lang="en-US" sz="4800" b="1" smtClean="0">
                <a:latin typeface="Algerian" pitchFamily="82" charset="0"/>
              </a:rPr>
            </a:br>
            <a:r>
              <a:rPr lang="en-US" sz="4800" b="1" smtClean="0">
                <a:latin typeface="Algerian" pitchFamily="82" charset="0"/>
              </a:rPr>
              <a:t>2013-2015</a:t>
            </a:r>
          </a:p>
        </p:txBody>
      </p:sp>
      <p:pic>
        <p:nvPicPr>
          <p:cNvPr id="4" name="Picture 1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667000"/>
            <a:ext cx="22955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74888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just"/>
            <a:r>
              <a:rPr lang="en-US"/>
              <a:t> </a:t>
            </a:r>
            <a:r>
              <a:rPr lang="en-US">
                <a:latin typeface="Algerian" pitchFamily="82" charset="0"/>
              </a:rPr>
              <a:t>This project has been funded with support from the European Commission. </a:t>
            </a:r>
          </a:p>
          <a:p>
            <a:pPr algn="just"/>
            <a:r>
              <a:rPr lang="en-US">
                <a:latin typeface="Algerian" pitchFamily="82" charset="0"/>
              </a:rPr>
              <a:t/>
            </a:r>
            <a:br>
              <a:rPr lang="en-US">
                <a:latin typeface="Algerian" pitchFamily="82" charset="0"/>
              </a:rPr>
            </a:br>
            <a:r>
              <a:rPr lang="en-US">
                <a:latin typeface="Algerian" pitchFamily="82" charset="0"/>
              </a:rPr>
              <a:t> This publication reflects the views only of the author, and the Commission cannot be held responsible for any use which may be made of the information contained therein.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263</TotalTime>
  <Words>187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Slide 1</vt:lpstr>
      <vt:lpstr>  The City Hall  </vt:lpstr>
      <vt:lpstr>Slide 3</vt:lpstr>
      <vt:lpstr>Slide 4</vt:lpstr>
      <vt:lpstr>Slide 5</vt:lpstr>
      <vt:lpstr>Slide 6</vt:lpstr>
      <vt:lpstr>Slide 7</vt:lpstr>
      <vt:lpstr>Slide 8</vt:lpstr>
      <vt:lpstr>MULTILATERAL COMENIUS PROJECT  2013-2015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tavy</dc:creator>
  <cp:lastModifiedBy>kasiana</cp:lastModifiedBy>
  <cp:revision>30</cp:revision>
  <dcterms:created xsi:type="dcterms:W3CDTF">2012-01-30T06:14:38Z</dcterms:created>
  <dcterms:modified xsi:type="dcterms:W3CDTF">2013-12-08T19:14:39Z</dcterms:modified>
</cp:coreProperties>
</file>