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6"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3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EDCCB4B-02D9-48E3-B573-6573ED972ECC}" type="datetimeFigureOut">
              <a:rPr lang="en-US" smtClean="0"/>
              <a:pPr/>
              <a:t>12/8/2013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911A54D-60DC-4788-A854-BBDDC63FD1F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DCCB4B-02D9-48E3-B573-6573ED972ECC}"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1A54D-60DC-4788-A854-BBDDC63FD1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DCCB4B-02D9-48E3-B573-6573ED972ECC}"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1A54D-60DC-4788-A854-BBDDC63FD1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DCCB4B-02D9-48E3-B573-6573ED972ECC}"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1A54D-60DC-4788-A854-BBDDC63FD1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EDCCB4B-02D9-48E3-B573-6573ED972ECC}"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1A54D-60DC-4788-A854-BBDDC63FD1F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DCCB4B-02D9-48E3-B573-6573ED972ECC}"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1A54D-60DC-4788-A854-BBDDC63FD1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EDCCB4B-02D9-48E3-B573-6573ED972ECC}" type="datetimeFigureOut">
              <a:rPr lang="en-US" smtClean="0"/>
              <a:pPr/>
              <a:t>12/8/2013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11A54D-60DC-4788-A854-BBDDC63FD1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EDCCB4B-02D9-48E3-B573-6573ED972ECC}" type="datetimeFigureOut">
              <a:rPr lang="en-US" smtClean="0"/>
              <a:pPr/>
              <a:t>12/8/2013</a:t>
            </a:fld>
            <a:endParaRPr lang="en-US"/>
          </a:p>
        </p:txBody>
      </p:sp>
      <p:sp>
        <p:nvSpPr>
          <p:cNvPr id="8" name="Slide Number Placeholder 7"/>
          <p:cNvSpPr>
            <a:spLocks noGrp="1"/>
          </p:cNvSpPr>
          <p:nvPr>
            <p:ph type="sldNum" sz="quarter" idx="11"/>
          </p:nvPr>
        </p:nvSpPr>
        <p:spPr/>
        <p:txBody>
          <a:bodyPr/>
          <a:lstStyle/>
          <a:p>
            <a:fld id="{4911A54D-60DC-4788-A854-BBDDC63FD1F9}"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CCB4B-02D9-48E3-B573-6573ED972ECC}" type="datetimeFigureOut">
              <a:rPr lang="en-US" smtClean="0"/>
              <a:pPr/>
              <a:t>12/8/2013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11A54D-60DC-4788-A854-BBDDC63FD1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DCCB4B-02D9-48E3-B573-6573ED972ECC}"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4911A54D-60DC-4788-A854-BBDDC63FD1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EDCCB4B-02D9-48E3-B573-6573ED972ECC}"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1A54D-60DC-4788-A854-BBDDC63FD1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EDCCB4B-02D9-48E3-B573-6573ED972ECC}" type="datetimeFigureOut">
              <a:rPr lang="en-US" smtClean="0"/>
              <a:pPr/>
              <a:t>12/8/2013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911A54D-60DC-4788-A854-BBDDC63FD1F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urcia (1).png"/>
          <p:cNvPicPr>
            <a:picLocks noChangeAspect="1"/>
          </p:cNvPicPr>
          <p:nvPr/>
        </p:nvPicPr>
        <p:blipFill>
          <a:blip r:embed="rId2"/>
          <a:srcRect/>
          <a:stretch>
            <a:fillRect/>
          </a:stretch>
        </p:blipFill>
        <p:spPr bwMode="auto">
          <a:xfrm>
            <a:off x="0" y="4495800"/>
            <a:ext cx="2590800" cy="2133600"/>
          </a:xfrm>
          <a:prstGeom prst="rect">
            <a:avLst/>
          </a:prstGeom>
          <a:ln>
            <a:noFill/>
          </a:ln>
          <a:effectLst>
            <a:softEdge rad="112500"/>
          </a:effectLst>
          <a:scene3d>
            <a:camera prst="isometricOffAxis1Right"/>
            <a:lightRig rig="threePt" dir="t"/>
          </a:scene3d>
        </p:spPr>
      </p:pic>
      <p:pic>
        <p:nvPicPr>
          <p:cNvPr id="8" name="Picture 7" descr="Steag_Suedia_976527dce3.png"/>
          <p:cNvPicPr>
            <a:picLocks noChangeAspect="1"/>
          </p:cNvPicPr>
          <p:nvPr/>
        </p:nvPicPr>
        <p:blipFill>
          <a:blip r:embed="rId3"/>
          <a:srcRect/>
          <a:stretch>
            <a:fillRect/>
          </a:stretch>
        </p:blipFill>
        <p:spPr bwMode="auto">
          <a:xfrm>
            <a:off x="6934200" y="4495800"/>
            <a:ext cx="2209800" cy="2133600"/>
          </a:xfrm>
          <a:prstGeom prst="rect">
            <a:avLst/>
          </a:prstGeom>
          <a:ln>
            <a:noFill/>
          </a:ln>
          <a:effectLst>
            <a:softEdge rad="112500"/>
          </a:effectLst>
          <a:scene3d>
            <a:camera prst="isometricOffAxis2Left"/>
            <a:lightRig rig="threePt" dir="t"/>
          </a:scene3d>
        </p:spPr>
        <p:style>
          <a:lnRef idx="2">
            <a:schemeClr val="accent6"/>
          </a:lnRef>
          <a:fillRef idx="1">
            <a:schemeClr val="lt1"/>
          </a:fillRef>
          <a:effectRef idx="0">
            <a:schemeClr val="accent6"/>
          </a:effectRef>
          <a:fontRef idx="minor">
            <a:schemeClr val="dk1"/>
          </a:fontRef>
        </p:style>
      </p:pic>
      <p:pic>
        <p:nvPicPr>
          <p:cNvPr id="9" name="Picture 8" descr="steagul-romaniei.png"/>
          <p:cNvPicPr>
            <a:picLocks noChangeAspect="1"/>
          </p:cNvPicPr>
          <p:nvPr/>
        </p:nvPicPr>
        <p:blipFill>
          <a:blip r:embed="rId4"/>
          <a:srcRect/>
          <a:stretch>
            <a:fillRect/>
          </a:stretch>
        </p:blipFill>
        <p:spPr bwMode="auto">
          <a:xfrm>
            <a:off x="0" y="228600"/>
            <a:ext cx="2438400" cy="2133600"/>
          </a:xfrm>
          <a:prstGeom prst="rect">
            <a:avLst/>
          </a:prstGeom>
          <a:ln>
            <a:noFill/>
          </a:ln>
          <a:effectLst>
            <a:softEdge rad="112500"/>
          </a:effectLst>
          <a:scene3d>
            <a:camera prst="isometricOffAxis1Right"/>
            <a:lightRig rig="threePt" dir="t"/>
          </a:scene3d>
        </p:spPr>
      </p:pic>
      <p:sp>
        <p:nvSpPr>
          <p:cNvPr id="7173" name="TextBox 13"/>
          <p:cNvSpPr txBox="1">
            <a:spLocks noChangeArrowheads="1"/>
          </p:cNvSpPr>
          <p:nvPr/>
        </p:nvSpPr>
        <p:spPr bwMode="auto">
          <a:xfrm>
            <a:off x="762000" y="1066800"/>
            <a:ext cx="7696200" cy="2489200"/>
          </a:xfrm>
          <a:prstGeom prst="rect">
            <a:avLst/>
          </a:prstGeom>
          <a:noFill/>
          <a:ln w="9525">
            <a:noFill/>
            <a:miter lim="800000"/>
            <a:headEnd/>
            <a:tailEnd/>
          </a:ln>
        </p:spPr>
        <p:txBody>
          <a:bodyPr>
            <a:spAutoFit/>
          </a:bodyPr>
          <a:lstStyle/>
          <a:p>
            <a:pPr algn="ctr">
              <a:lnSpc>
                <a:spcPct val="150000"/>
              </a:lnSpc>
            </a:pPr>
            <a:r>
              <a:rPr lang="en-US" sz="3600" b="1">
                <a:latin typeface="Algerian" pitchFamily="82" charset="0"/>
              </a:rPr>
              <a:t>FOLLOWING  IN </a:t>
            </a:r>
          </a:p>
          <a:p>
            <a:pPr algn="ctr">
              <a:lnSpc>
                <a:spcPct val="150000"/>
              </a:lnSpc>
            </a:pPr>
            <a:r>
              <a:rPr lang="en-US" sz="3600" b="1">
                <a:latin typeface="Algerian" pitchFamily="82" charset="0"/>
              </a:rPr>
              <a:t>THE  FOOTSTEPS  OF  OUR          ANCESTORS - THE STORYTELLERS</a:t>
            </a:r>
          </a:p>
        </p:txBody>
      </p:sp>
      <p:pic>
        <p:nvPicPr>
          <p:cNvPr id="7174" name="Picture 14" descr="download (1).jpg"/>
          <p:cNvPicPr>
            <a:picLocks noChangeAspect="1"/>
          </p:cNvPicPr>
          <p:nvPr/>
        </p:nvPicPr>
        <p:blipFill>
          <a:blip r:embed="rId5"/>
          <a:srcRect/>
          <a:stretch>
            <a:fillRect/>
          </a:stretch>
        </p:blipFill>
        <p:spPr bwMode="auto">
          <a:xfrm>
            <a:off x="6934200" y="228600"/>
            <a:ext cx="2209800" cy="2057400"/>
          </a:xfrm>
          <a:prstGeom prst="rect">
            <a:avLst/>
          </a:prstGeom>
          <a:ln>
            <a:noFill/>
          </a:ln>
          <a:effectLst>
            <a:softEdge rad="112500"/>
          </a:effectLst>
          <a:scene3d>
            <a:camera prst="isometricOffAxis2Left"/>
            <a:lightRig rig="threePt" dir="t"/>
          </a:scene3d>
        </p:spPr>
      </p:pic>
      <p:pic>
        <p:nvPicPr>
          <p:cNvPr id="7175" name="Picture 15" descr="5377331.jpg"/>
          <p:cNvPicPr>
            <a:picLocks noChangeAspect="1"/>
          </p:cNvPicPr>
          <p:nvPr/>
        </p:nvPicPr>
        <p:blipFill>
          <a:blip r:embed="rId6"/>
          <a:srcRect/>
          <a:stretch>
            <a:fillRect/>
          </a:stretch>
        </p:blipFill>
        <p:spPr bwMode="auto">
          <a:xfrm>
            <a:off x="3733800" y="3657600"/>
            <a:ext cx="2362200" cy="2362200"/>
          </a:xfrm>
          <a:prstGeom prst="rect">
            <a:avLst/>
          </a:prstGeom>
          <a:ln>
            <a:noFill/>
          </a:ln>
          <a:effectLst>
            <a:softEdge rad="112500"/>
          </a:effectLst>
          <a:scene3d>
            <a:camera prst="perspectiveBelow"/>
            <a:lightRig rig="threePt" dir="t"/>
          </a:scene3d>
        </p:spPr>
      </p:pic>
      <p:pic>
        <p:nvPicPr>
          <p:cNvPr id="7176" name="Picture 16" descr="1380857_10201951871256354_1221779709_n.jpg"/>
          <p:cNvPicPr>
            <a:picLocks noChangeAspect="1"/>
          </p:cNvPicPr>
          <p:nvPr/>
        </p:nvPicPr>
        <p:blipFill>
          <a:blip r:embed="rId7"/>
          <a:srcRect/>
          <a:stretch>
            <a:fillRect/>
          </a:stretch>
        </p:blipFill>
        <p:spPr bwMode="auto">
          <a:xfrm>
            <a:off x="3810000" y="152400"/>
            <a:ext cx="2068513" cy="106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1143000"/>
          </a:xfrm>
          <a:effectLst>
            <a:glow rad="228600">
              <a:schemeClr val="accent3">
                <a:satMod val="175000"/>
                <a:alpha val="40000"/>
              </a:schemeClr>
            </a:glow>
          </a:effectLst>
        </p:spPr>
        <p:style>
          <a:lnRef idx="1">
            <a:schemeClr val="accent6"/>
          </a:lnRef>
          <a:fillRef idx="3">
            <a:schemeClr val="accent6"/>
          </a:fillRef>
          <a:effectRef idx="2">
            <a:schemeClr val="accent6"/>
          </a:effectRef>
          <a:fontRef idx="minor">
            <a:schemeClr val="lt1"/>
          </a:fontRef>
        </p:style>
        <p:txBody>
          <a:bodyPr>
            <a:normAutofit/>
          </a:bodyPr>
          <a:lstStyle/>
          <a:p>
            <a:pPr algn="ctr"/>
            <a:r>
              <a:rPr lang="ro-RO" sz="3600" b="1" dirty="0"/>
              <a:t>Nămăeşti Monastery</a:t>
            </a:r>
          </a:p>
        </p:txBody>
      </p:sp>
      <p:sp>
        <p:nvSpPr>
          <p:cNvPr id="3" name="Content Placeholder 2"/>
          <p:cNvSpPr>
            <a:spLocks noGrp="1"/>
          </p:cNvSpPr>
          <p:nvPr>
            <p:ph idx="1"/>
          </p:nvPr>
        </p:nvSpPr>
        <p:spPr>
          <a:xfrm>
            <a:off x="838200" y="1447800"/>
            <a:ext cx="8305800" cy="5410200"/>
          </a:xfrm>
        </p:spPr>
        <p:txBody>
          <a:bodyPr>
            <a:normAutofit/>
          </a:bodyPr>
          <a:lstStyle/>
          <a:p>
            <a:pPr marL="36576" indent="0" algn="just">
              <a:buNone/>
            </a:pPr>
            <a:r>
              <a:rPr lang="en-US" dirty="0"/>
              <a:t> </a:t>
            </a:r>
            <a:r>
              <a:rPr lang="en-US" dirty="0" smtClean="0"/>
              <a:t> </a:t>
            </a:r>
          </a:p>
          <a:p>
            <a:pPr marL="36576" indent="0" algn="just">
              <a:buNone/>
            </a:pPr>
            <a:endParaRPr lang="en-US" dirty="0"/>
          </a:p>
          <a:p>
            <a:pPr marL="36576" indent="0" algn="just">
              <a:buNone/>
            </a:pPr>
            <a:endParaRPr lang="en-US" dirty="0" smtClean="0"/>
          </a:p>
          <a:p>
            <a:pPr marL="36576" indent="0" algn="just">
              <a:buNone/>
            </a:pPr>
            <a:endParaRPr lang="en-US" dirty="0"/>
          </a:p>
          <a:p>
            <a:pPr marL="36576" indent="0" algn="just">
              <a:buNone/>
            </a:pPr>
            <a:endParaRPr lang="en-US" dirty="0"/>
          </a:p>
        </p:txBody>
      </p:sp>
      <p:sp>
        <p:nvSpPr>
          <p:cNvPr id="4" name="Rectangle 3"/>
          <p:cNvSpPr/>
          <p:nvPr/>
        </p:nvSpPr>
        <p:spPr>
          <a:xfrm>
            <a:off x="914400" y="1447800"/>
            <a:ext cx="8229600" cy="461665"/>
          </a:xfrm>
          <a:prstGeom prst="rect">
            <a:avLst/>
          </a:prstGeom>
        </p:spPr>
        <p:txBody>
          <a:bodyPr wrap="square">
            <a:spAutoFit/>
          </a:bodyPr>
          <a:lstStyle/>
          <a:p>
            <a:pPr algn="just"/>
            <a:r>
              <a:rPr lang="en-US" sz="2400" dirty="0" smtClean="0"/>
              <a:t> </a:t>
            </a:r>
            <a:endParaRPr lang="en-US" sz="2400" dirty="0"/>
          </a:p>
        </p:txBody>
      </p:sp>
      <p:sp>
        <p:nvSpPr>
          <p:cNvPr id="5" name="Rectangle 4"/>
          <p:cNvSpPr/>
          <p:nvPr/>
        </p:nvSpPr>
        <p:spPr>
          <a:xfrm>
            <a:off x="228600" y="1720840"/>
            <a:ext cx="8763000" cy="1938992"/>
          </a:xfrm>
          <a:prstGeom prst="rect">
            <a:avLst/>
          </a:prstGeom>
        </p:spPr>
        <p:txBody>
          <a:bodyPr wrap="square">
            <a:spAutoFit/>
          </a:bodyPr>
          <a:lstStyle/>
          <a:p>
            <a:pPr algn="just"/>
            <a:r>
              <a:rPr lang="en-US" sz="2400" dirty="0" smtClean="0"/>
              <a:t>  </a:t>
            </a:r>
            <a:r>
              <a:rPr lang="en-US" sz="2400" dirty="0" err="1" smtClean="0"/>
              <a:t>Nămăeşti</a:t>
            </a:r>
            <a:r>
              <a:rPr lang="en-US" sz="2400" dirty="0" smtClean="0"/>
              <a:t> </a:t>
            </a:r>
            <a:r>
              <a:rPr lang="en-US" sz="2400" dirty="0"/>
              <a:t>Monastery is located 5 km northeast of </a:t>
            </a:r>
            <a:r>
              <a:rPr lang="en-US" sz="2400" dirty="0" err="1" smtClean="0"/>
              <a:t>Câmpulung</a:t>
            </a:r>
            <a:r>
              <a:rPr lang="en-US" sz="2400" dirty="0" smtClean="0"/>
              <a:t>.</a:t>
            </a:r>
          </a:p>
          <a:p>
            <a:pPr algn="just"/>
            <a:r>
              <a:rPr lang="en-US" sz="2400" dirty="0" smtClean="0"/>
              <a:t>The </a:t>
            </a:r>
            <a:r>
              <a:rPr lang="en-US" sz="2400" dirty="0"/>
              <a:t>church is carved into the rock at an altitude of 765 meters, a place discovered, as it is said, by the Holy Apostle Andrew in his way of Christianization in Scythia, Thrace and the two </a:t>
            </a:r>
            <a:r>
              <a:rPr lang="en-US" sz="2400" dirty="0" err="1"/>
              <a:t>Dacian</a:t>
            </a:r>
            <a:r>
              <a:rPr lang="en-US" sz="2400" dirty="0"/>
              <a:t> countries: the Roman occupied and the free territory.</a:t>
            </a:r>
          </a:p>
        </p:txBody>
      </p:sp>
      <p:pic>
        <p:nvPicPr>
          <p:cNvPr id="8" name="Picture 7"/>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3762516"/>
            <a:ext cx="2514600" cy="3095484"/>
          </a:xfrm>
          <a:prstGeom prst="rect">
            <a:avLst/>
          </a:prstGeom>
          <a:ln>
            <a:noFill/>
          </a:ln>
          <a:effectLst>
            <a:softEdge rad="112500"/>
          </a:effectLst>
        </p:spPr>
      </p:pic>
      <p:pic>
        <p:nvPicPr>
          <p:cNvPr id="9" name="Picture 8"/>
          <p:cNvPicPr/>
          <p:nvPr/>
        </p:nvPicPr>
        <p:blipFill>
          <a:blip r:embed="rId3">
            <a:extLst>
              <a:ext uri="{28A0092B-C50C-407E-A947-70E740481C1C}">
                <a14:useLocalDpi xmlns:a14="http://schemas.microsoft.com/office/drawing/2010/main" xmlns="" val="0"/>
              </a:ext>
            </a:extLst>
          </a:blip>
          <a:srcRect/>
          <a:stretch>
            <a:fillRect/>
          </a:stretch>
        </p:blipFill>
        <p:spPr bwMode="auto">
          <a:xfrm>
            <a:off x="5715000" y="3733800"/>
            <a:ext cx="3111500" cy="3124200"/>
          </a:xfrm>
          <a:prstGeom prst="rect">
            <a:avLst/>
          </a:prstGeom>
          <a:ln>
            <a:noFill/>
          </a:ln>
          <a:effectLst>
            <a:softEdge rad="112500"/>
          </a:effectLst>
        </p:spPr>
      </p:pic>
    </p:spTree>
  </p:cSld>
  <p:clrMapOvr>
    <a:masterClrMapping/>
  </p:clrMapOvr>
  <p:transition spd="med">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304800" cy="1143000"/>
          </a:xfrm>
        </p:spPr>
        <p:txBody>
          <a:bodyPr/>
          <a:lstStyle/>
          <a:p>
            <a:endParaRPr lang="en-US" dirty="0"/>
          </a:p>
        </p:txBody>
      </p:sp>
      <p:sp>
        <p:nvSpPr>
          <p:cNvPr id="3" name="Content Placeholder 2"/>
          <p:cNvSpPr>
            <a:spLocks noGrp="1"/>
          </p:cNvSpPr>
          <p:nvPr>
            <p:ph idx="1"/>
          </p:nvPr>
        </p:nvSpPr>
        <p:spPr>
          <a:xfrm>
            <a:off x="228600" y="152401"/>
            <a:ext cx="8915400" cy="3429000"/>
          </a:xfrm>
        </p:spPr>
        <p:txBody>
          <a:bodyPr>
            <a:normAutofit/>
          </a:bodyPr>
          <a:lstStyle/>
          <a:p>
            <a:pPr marL="36576" indent="0" algn="just">
              <a:buNone/>
            </a:pPr>
            <a:r>
              <a:rPr lang="en-US" sz="2400" dirty="0" smtClean="0"/>
              <a:t>  The </a:t>
            </a:r>
            <a:r>
              <a:rPr lang="en-US" sz="2400" dirty="0"/>
              <a:t>word </a:t>
            </a:r>
            <a:r>
              <a:rPr lang="en-US" sz="2400" dirty="0" err="1"/>
              <a:t>Nămăeşti</a:t>
            </a:r>
            <a:r>
              <a:rPr lang="en-US" sz="2400" dirty="0"/>
              <a:t> itself would come from the words of Apostle Andrew, </a:t>
            </a:r>
            <a:r>
              <a:rPr lang="en-US" sz="2400" dirty="0" smtClean="0"/>
              <a:t>who </a:t>
            </a:r>
            <a:r>
              <a:rPr lang="en-US" sz="2400" dirty="0"/>
              <a:t>said looking into the cave that houses now the church: "</a:t>
            </a:r>
            <a:r>
              <a:rPr lang="en-US" sz="2400" dirty="0" err="1"/>
              <a:t>Nemo</a:t>
            </a:r>
            <a:r>
              <a:rPr lang="en-US" sz="2400" dirty="0"/>
              <a:t> </a:t>
            </a:r>
            <a:r>
              <a:rPr lang="en-US" sz="2400" dirty="0" err="1"/>
              <a:t>est</a:t>
            </a:r>
            <a:r>
              <a:rPr lang="en-US" sz="2400" dirty="0"/>
              <a:t>" ("Nobody is here") and from that moment on, the name of this place would remain </a:t>
            </a:r>
            <a:r>
              <a:rPr lang="en-US" sz="2400" dirty="0" err="1"/>
              <a:t>Nămăeşti</a:t>
            </a:r>
            <a:r>
              <a:rPr lang="en-US" sz="2400" dirty="0"/>
              <a:t>.</a:t>
            </a:r>
          </a:p>
        </p:txBody>
      </p:sp>
      <p:pic>
        <p:nvPicPr>
          <p:cNvPr id="5" name="Picture 4"/>
          <p:cNvPicPr/>
          <p:nvPr/>
        </p:nvPicPr>
        <p:blipFill>
          <a:blip r:embed="rId2">
            <a:extLst>
              <a:ext uri="{28A0092B-C50C-407E-A947-70E740481C1C}">
                <a14:useLocalDpi xmlns:a14="http://schemas.microsoft.com/office/drawing/2010/main" xmlns="" val="0"/>
              </a:ext>
            </a:extLst>
          </a:blip>
          <a:srcRect/>
          <a:stretch>
            <a:fillRect/>
          </a:stretch>
        </p:blipFill>
        <p:spPr bwMode="auto">
          <a:xfrm>
            <a:off x="4876801" y="2438400"/>
            <a:ext cx="4038600" cy="3886200"/>
          </a:xfrm>
          <a:prstGeom prst="rect">
            <a:avLst/>
          </a:prstGeom>
          <a:noFill/>
          <a:ln>
            <a:noFill/>
          </a:ln>
          <a:scene3d>
            <a:camera prst="perspectiveLeft"/>
            <a:lightRig rig="threePt" dir="t"/>
          </a:scene3d>
        </p:spPr>
      </p:pic>
      <p:pic>
        <p:nvPicPr>
          <p:cNvPr id="6" name="Picture 5"/>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2438400"/>
            <a:ext cx="3886200" cy="3810000"/>
          </a:xfrm>
          <a:prstGeom prst="rect">
            <a:avLst/>
          </a:prstGeom>
          <a:noFill/>
          <a:ln>
            <a:noFill/>
          </a:ln>
          <a:scene3d>
            <a:camera prst="perspectiveAbove"/>
            <a:lightRig rig="threePt" dir="t"/>
          </a:scene3d>
        </p:spPr>
      </p:pic>
    </p:spTree>
    <p:extLst>
      <p:ext uri="{BB962C8B-B14F-4D97-AF65-F5344CB8AC3E}">
        <p14:creationId xmlns:p14="http://schemas.microsoft.com/office/powerpoint/2010/main" xmlns="" val="2608327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219200" y="274638"/>
            <a:ext cx="685800" cy="1143000"/>
          </a:xfrm>
        </p:spPr>
        <p:txBody>
          <a:bodyPr/>
          <a:lstStyle/>
          <a:p>
            <a:endParaRPr lang="en-US" dirty="0"/>
          </a:p>
        </p:txBody>
      </p:sp>
      <p:sp>
        <p:nvSpPr>
          <p:cNvPr id="3" name="Content Placeholder 2"/>
          <p:cNvSpPr>
            <a:spLocks noGrp="1"/>
          </p:cNvSpPr>
          <p:nvPr>
            <p:ph idx="1"/>
          </p:nvPr>
        </p:nvSpPr>
        <p:spPr>
          <a:xfrm>
            <a:off x="228600" y="76201"/>
            <a:ext cx="8686800" cy="2819399"/>
          </a:xfrm>
        </p:spPr>
        <p:txBody>
          <a:bodyPr>
            <a:normAutofit/>
          </a:bodyPr>
          <a:lstStyle/>
          <a:p>
            <a:pPr marL="36576" indent="0" algn="just">
              <a:buNone/>
            </a:pPr>
            <a:r>
              <a:rPr lang="en-US" sz="2400" dirty="0" smtClean="0"/>
              <a:t> Tradition </a:t>
            </a:r>
            <a:r>
              <a:rPr lang="en-US" sz="2400" dirty="0"/>
              <a:t>associated the early days of the monastery with the discovery in this cave of the miracle-working icon of Our Lady, which is said to have been painted by the Apostle and Evangelist Luke himself.</a:t>
            </a:r>
          </a:p>
          <a:p>
            <a:pPr marL="36576" indent="0" algn="just">
              <a:buNone/>
            </a:pPr>
            <a:r>
              <a:rPr lang="en-US" sz="2400" dirty="0" smtClean="0"/>
              <a:t> The </a:t>
            </a:r>
            <a:r>
              <a:rPr lang="en-US" sz="2400" dirty="0"/>
              <a:t>monastery is part of an area of ancient historical artifacts and is dated from the first half of the sixteenth century.</a:t>
            </a:r>
          </a:p>
        </p:txBody>
      </p:sp>
      <p:pic>
        <p:nvPicPr>
          <p:cNvPr id="5" name="Picture 4"/>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2971800"/>
            <a:ext cx="358140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stretch>
            <a:fillRect/>
          </a:stretch>
        </p:blipFill>
        <p:spPr>
          <a:xfrm>
            <a:off x="4495800" y="2514600"/>
            <a:ext cx="4419600" cy="4343400"/>
          </a:xfrm>
          <a:prstGeom prst="rect">
            <a:avLst/>
          </a:prstGeom>
          <a:scene3d>
            <a:camera prst="perspectiveRelaxedModerately"/>
            <a:lightRig rig="threePt" dir="t"/>
          </a:scene3d>
        </p:spPr>
      </p:pic>
    </p:spTree>
    <p:extLst>
      <p:ext uri="{BB962C8B-B14F-4D97-AF65-F5344CB8AC3E}">
        <p14:creationId xmlns:p14="http://schemas.microsoft.com/office/powerpoint/2010/main" xmlns="" val="943821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143000" y="274638"/>
            <a:ext cx="609600" cy="1143000"/>
          </a:xfrm>
        </p:spPr>
        <p:txBody>
          <a:bodyPr/>
          <a:lstStyle/>
          <a:p>
            <a:endParaRPr lang="en-US" dirty="0"/>
          </a:p>
        </p:txBody>
      </p:sp>
      <p:pic>
        <p:nvPicPr>
          <p:cNvPr id="5" name="Content Placeholder 4"/>
          <p:cNvPicPr>
            <a:picLocks noGrp="1" noChangeAspect="1"/>
          </p:cNvPicPr>
          <p:nvPr>
            <p:ph idx="1"/>
          </p:nvPr>
        </p:nvPicPr>
        <p:blipFill>
          <a:blip r:embed="rId2"/>
          <a:srcRect t="6397" b="6397"/>
          <a:stretch>
            <a:fillRect/>
          </a:stretch>
        </p:blipFill>
        <p:spPr>
          <a:xfrm>
            <a:off x="3505200" y="2971800"/>
            <a:ext cx="5357557" cy="2966373"/>
          </a:xfrm>
          <a:scene3d>
            <a:camera prst="perspectiveHeroicExtremeLeftFacing"/>
            <a:lightRig rig="threePt" dir="t"/>
          </a:scene3d>
        </p:spPr>
      </p:pic>
      <p:sp>
        <p:nvSpPr>
          <p:cNvPr id="6" name="Rectangle 5"/>
          <p:cNvSpPr/>
          <p:nvPr/>
        </p:nvSpPr>
        <p:spPr>
          <a:xfrm>
            <a:off x="152400" y="1"/>
            <a:ext cx="8991600" cy="1569660"/>
          </a:xfrm>
          <a:prstGeom prst="rect">
            <a:avLst/>
          </a:prstGeom>
        </p:spPr>
        <p:txBody>
          <a:bodyPr wrap="square">
            <a:spAutoFit/>
          </a:bodyPr>
          <a:lstStyle/>
          <a:p>
            <a:pPr algn="just"/>
            <a:r>
              <a:rPr lang="en-US" sz="2400" dirty="0" smtClean="0"/>
              <a:t>  It </a:t>
            </a:r>
            <a:r>
              <a:rPr lang="en-US" sz="2400" dirty="0"/>
              <a:t>is documented since 1547, when King </a:t>
            </a:r>
            <a:r>
              <a:rPr lang="en-US" sz="2400" dirty="0" err="1"/>
              <a:t>Mircea</a:t>
            </a:r>
            <a:r>
              <a:rPr lang="en-US" sz="2400" dirty="0"/>
              <a:t> </a:t>
            </a:r>
            <a:r>
              <a:rPr lang="en-US" sz="2400" dirty="0" err="1"/>
              <a:t>Ciobanu</a:t>
            </a:r>
            <a:r>
              <a:rPr lang="en-US" sz="2400" dirty="0"/>
              <a:t> gives a rich man, named </a:t>
            </a:r>
            <a:r>
              <a:rPr lang="en-US" sz="2400" dirty="0" err="1"/>
              <a:t>Dumitru</a:t>
            </a:r>
            <a:r>
              <a:rPr lang="en-US" sz="2400" dirty="0"/>
              <a:t>, the right of property ("</a:t>
            </a:r>
            <a:r>
              <a:rPr lang="en-US" sz="2400" dirty="0" err="1"/>
              <a:t>ocină</a:t>
            </a:r>
            <a:r>
              <a:rPr lang="en-US" sz="2400" dirty="0"/>
              <a:t>") in the village </a:t>
            </a:r>
            <a:r>
              <a:rPr lang="en-US" sz="2400" dirty="0" err="1"/>
              <a:t>Nămăeşti</a:t>
            </a:r>
            <a:r>
              <a:rPr lang="en-US" sz="2400" dirty="0"/>
              <a:t>, but provided that, unless he had descendants, the property remained to the "rock church".</a:t>
            </a:r>
          </a:p>
        </p:txBody>
      </p:sp>
      <p:pic>
        <p:nvPicPr>
          <p:cNvPr id="7" name="Picture 6"/>
          <p:cNvPicPr>
            <a:picLocks noChangeAspect="1"/>
          </p:cNvPicPr>
          <p:nvPr/>
        </p:nvPicPr>
        <p:blipFill>
          <a:blip r:embed="rId3"/>
          <a:stretch>
            <a:fillRect/>
          </a:stretch>
        </p:blipFill>
        <p:spPr>
          <a:xfrm>
            <a:off x="0" y="1584146"/>
            <a:ext cx="4216400" cy="5273854"/>
          </a:xfrm>
          <a:prstGeom prst="rect">
            <a:avLst/>
          </a:prstGeom>
          <a:scene3d>
            <a:camera prst="perspectiveAbove"/>
            <a:lightRig rig="threePt" dir="t"/>
          </a:scene3d>
        </p:spPr>
      </p:pic>
    </p:spTree>
    <p:extLst>
      <p:ext uri="{BB962C8B-B14F-4D97-AF65-F5344CB8AC3E}">
        <p14:creationId xmlns:p14="http://schemas.microsoft.com/office/powerpoint/2010/main" xmlns="" val="2502781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990600" y="274638"/>
            <a:ext cx="152400" cy="1143000"/>
          </a:xfrm>
        </p:spPr>
        <p:txBody>
          <a:bodyPr/>
          <a:lstStyle/>
          <a:p>
            <a:endParaRPr lang="en-US" dirty="0"/>
          </a:p>
        </p:txBody>
      </p:sp>
      <p:sp>
        <p:nvSpPr>
          <p:cNvPr id="3" name="Content Placeholder 2"/>
          <p:cNvSpPr>
            <a:spLocks noGrp="1"/>
          </p:cNvSpPr>
          <p:nvPr>
            <p:ph idx="1"/>
          </p:nvPr>
        </p:nvSpPr>
        <p:spPr>
          <a:xfrm>
            <a:off x="228600" y="152401"/>
            <a:ext cx="8686800" cy="3047999"/>
          </a:xfrm>
        </p:spPr>
        <p:txBody>
          <a:bodyPr>
            <a:normAutofit/>
          </a:bodyPr>
          <a:lstStyle/>
          <a:p>
            <a:pPr marL="36576" indent="0" algn="just">
              <a:buNone/>
            </a:pPr>
            <a:r>
              <a:rPr lang="en-US" dirty="0" smtClean="0"/>
              <a:t> </a:t>
            </a:r>
            <a:r>
              <a:rPr lang="en-US" dirty="0" smtClean="0"/>
              <a:t> </a:t>
            </a:r>
            <a:r>
              <a:rPr lang="en-US" sz="2400" dirty="0" smtClean="0"/>
              <a:t>The </a:t>
            </a:r>
            <a:r>
              <a:rPr lang="en-US" sz="2400" dirty="0"/>
              <a:t>church is dedicated to "Entering of Our Lady in the Church" and "Healing Spring". Entering the intimate place of prayer, we are attracted to the miraculous icon of Virgin with Child, cast in a silver frame.</a:t>
            </a:r>
          </a:p>
          <a:p>
            <a:pPr marL="36576" indent="0" algn="just">
              <a:buNone/>
            </a:pPr>
            <a:r>
              <a:rPr lang="en-US" sz="2400" dirty="0" smtClean="0"/>
              <a:t> </a:t>
            </a:r>
            <a:r>
              <a:rPr lang="en-US" sz="2400" dirty="0" smtClean="0"/>
              <a:t> Beautiful </a:t>
            </a:r>
            <a:r>
              <a:rPr lang="en-US" sz="2400" dirty="0"/>
              <a:t>houses, the nuns’ hermitages, are placed side by side on the slope to the monastery. A cross dating 1601 is raised near the old tower.</a:t>
            </a:r>
          </a:p>
        </p:txBody>
      </p:sp>
      <p:pic>
        <p:nvPicPr>
          <p:cNvPr id="5" name="Picture 4"/>
          <p:cNvPicPr>
            <a:picLocks noChangeAspect="1"/>
          </p:cNvPicPr>
          <p:nvPr/>
        </p:nvPicPr>
        <p:blipFill>
          <a:blip r:embed="rId2"/>
          <a:stretch>
            <a:fillRect/>
          </a:stretch>
        </p:blipFill>
        <p:spPr>
          <a:xfrm>
            <a:off x="1143000" y="3429000"/>
            <a:ext cx="4064000" cy="3048000"/>
          </a:xfrm>
          <a:prstGeom prst="rect">
            <a:avLst/>
          </a:prstGeom>
          <a:scene3d>
            <a:camera prst="isometricOffAxis1Right"/>
            <a:lightRig rig="threePt" dir="t"/>
          </a:scene3d>
        </p:spPr>
      </p:pic>
      <p:pic>
        <p:nvPicPr>
          <p:cNvPr id="6" name="Picture 5"/>
          <p:cNvPicPr>
            <a:picLocks noChangeAspect="1"/>
          </p:cNvPicPr>
          <p:nvPr/>
        </p:nvPicPr>
        <p:blipFill>
          <a:blip r:embed="rId3"/>
          <a:stretch>
            <a:fillRect/>
          </a:stretch>
        </p:blipFill>
        <p:spPr>
          <a:xfrm>
            <a:off x="5486400" y="2895600"/>
            <a:ext cx="3429000" cy="3648329"/>
          </a:xfrm>
          <a:prstGeom prst="rect">
            <a:avLst/>
          </a:prstGeom>
          <a:scene3d>
            <a:camera prst="perspectiveLeft"/>
            <a:lightRig rig="threePt" dir="t"/>
          </a:scene3d>
        </p:spPr>
      </p:pic>
    </p:spTree>
    <p:extLst>
      <p:ext uri="{BB962C8B-B14F-4D97-AF65-F5344CB8AC3E}">
        <p14:creationId xmlns:p14="http://schemas.microsoft.com/office/powerpoint/2010/main" xmlns="" val="425467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219200" y="274638"/>
            <a:ext cx="685800" cy="1143000"/>
          </a:xfrm>
        </p:spPr>
        <p:txBody>
          <a:bodyPr/>
          <a:lstStyle/>
          <a:p>
            <a:endParaRPr lang="en-US" dirty="0"/>
          </a:p>
        </p:txBody>
      </p:sp>
      <p:sp>
        <p:nvSpPr>
          <p:cNvPr id="3" name="Content Placeholder 2"/>
          <p:cNvSpPr>
            <a:spLocks noGrp="1"/>
          </p:cNvSpPr>
          <p:nvPr>
            <p:ph idx="1"/>
          </p:nvPr>
        </p:nvSpPr>
        <p:spPr>
          <a:xfrm>
            <a:off x="152400" y="1"/>
            <a:ext cx="8991600" cy="2743200"/>
          </a:xfrm>
        </p:spPr>
        <p:txBody>
          <a:bodyPr/>
          <a:lstStyle/>
          <a:p>
            <a:pPr marL="36576" indent="0" algn="just">
              <a:buNone/>
            </a:pPr>
            <a:r>
              <a:rPr lang="en-US" dirty="0" smtClean="0"/>
              <a:t> </a:t>
            </a:r>
            <a:r>
              <a:rPr lang="en-US" sz="2400" dirty="0" smtClean="0"/>
              <a:t>The </a:t>
            </a:r>
            <a:r>
              <a:rPr lang="en-US" sz="2400" dirty="0"/>
              <a:t>monastery has a museum collection, which includes charters from the years 1542 and 1572, medieval religious and popular art collection and a collection of old Romanian books.</a:t>
            </a:r>
          </a:p>
        </p:txBody>
      </p:sp>
      <p:pic>
        <p:nvPicPr>
          <p:cNvPr id="7" name="Picture 6"/>
          <p:cNvPicPr>
            <a:picLocks noChangeAspect="1"/>
          </p:cNvPicPr>
          <p:nvPr/>
        </p:nvPicPr>
        <p:blipFill>
          <a:blip r:embed="rId2"/>
          <a:stretch>
            <a:fillRect/>
          </a:stretch>
        </p:blipFill>
        <p:spPr>
          <a:xfrm>
            <a:off x="2286000" y="1905000"/>
            <a:ext cx="5029200" cy="3429000"/>
          </a:xfrm>
          <a:prstGeom prst="rect">
            <a:avLst/>
          </a:prstGeom>
          <a:scene3d>
            <a:camera prst="perspectiveAbove"/>
            <a:lightRig rig="threePt" dir="t"/>
          </a:scene3d>
        </p:spPr>
      </p:pic>
    </p:spTree>
    <p:extLst>
      <p:ext uri="{BB962C8B-B14F-4D97-AF65-F5344CB8AC3E}">
        <p14:creationId xmlns:p14="http://schemas.microsoft.com/office/powerpoint/2010/main" xmlns="" val="1347620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09600" cy="1143000"/>
          </a:xfrm>
        </p:spPr>
        <p:txBody>
          <a:bodyPr/>
          <a:lstStyle/>
          <a:p>
            <a:endParaRPr lang="en-US" dirty="0"/>
          </a:p>
        </p:txBody>
      </p:sp>
      <p:pic>
        <p:nvPicPr>
          <p:cNvPr id="6" name="Picture 5"/>
          <p:cNvPicPr>
            <a:picLocks noChangeAspect="1"/>
          </p:cNvPicPr>
          <p:nvPr/>
        </p:nvPicPr>
        <p:blipFill>
          <a:blip r:embed="rId2"/>
          <a:stretch>
            <a:fillRect/>
          </a:stretch>
        </p:blipFill>
        <p:spPr>
          <a:xfrm>
            <a:off x="5110148" y="3832611"/>
            <a:ext cx="4033852" cy="3025389"/>
          </a:xfrm>
          <a:prstGeom prst="rect">
            <a:avLst/>
          </a:prstGeom>
          <a:scene3d>
            <a:camera prst="perspectiveLeft"/>
            <a:lightRig rig="threePt" dir="t"/>
          </a:scene3d>
        </p:spPr>
      </p:pic>
      <p:pic>
        <p:nvPicPr>
          <p:cNvPr id="3" name="Content Placeholder 2"/>
          <p:cNvPicPr>
            <a:picLocks noGrp="1" noChangeAspect="1"/>
          </p:cNvPicPr>
          <p:nvPr>
            <p:ph idx="1"/>
          </p:nvPr>
        </p:nvPicPr>
        <p:blipFill>
          <a:blip r:embed="rId3"/>
          <a:srcRect t="10656" b="10656"/>
          <a:stretch>
            <a:fillRect/>
          </a:stretch>
        </p:blipFill>
        <p:spPr>
          <a:xfrm rot="10800000" flipV="1">
            <a:off x="1143000" y="304800"/>
            <a:ext cx="32766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stretch>
            <a:fillRect/>
          </a:stretch>
        </p:blipFill>
        <p:spPr>
          <a:xfrm>
            <a:off x="685800" y="3733800"/>
            <a:ext cx="3962400" cy="2971800"/>
          </a:xfrm>
          <a:prstGeom prst="rect">
            <a:avLst/>
          </a:prstGeom>
          <a:scene3d>
            <a:camera prst="isometricOffAxis1Right"/>
            <a:lightRig rig="threePt" dir="t"/>
          </a:scene3d>
        </p:spPr>
      </p:pic>
      <p:pic>
        <p:nvPicPr>
          <p:cNvPr id="8" name="Picture 7"/>
          <p:cNvPicPr>
            <a:picLocks noChangeAspect="1"/>
          </p:cNvPicPr>
          <p:nvPr/>
        </p:nvPicPr>
        <p:blipFill>
          <a:blip r:embed="rId5"/>
          <a:stretch>
            <a:fillRect/>
          </a:stretch>
        </p:blipFill>
        <p:spPr>
          <a:xfrm>
            <a:off x="5410200" y="0"/>
            <a:ext cx="3352800" cy="3429000"/>
          </a:xfrm>
          <a:prstGeom prst="rect">
            <a:avLst/>
          </a:prstGeom>
          <a:ln>
            <a:noFill/>
          </a:ln>
          <a:effectLst>
            <a:softEdge rad="112500"/>
          </a:effectLst>
        </p:spPr>
      </p:pic>
    </p:spTree>
    <p:extLst>
      <p:ext uri="{BB962C8B-B14F-4D97-AF65-F5344CB8AC3E}">
        <p14:creationId xmlns:p14="http://schemas.microsoft.com/office/powerpoint/2010/main" xmlns="" val="3455067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305800" cy="1858962"/>
          </a:xfrm>
        </p:spPr>
        <p:txBody>
          <a:bodyPr>
            <a:normAutofit fontScale="90000"/>
          </a:bodyPr>
          <a:lstStyle/>
          <a:p>
            <a:pPr algn="ctr"/>
            <a:r>
              <a:rPr lang="en-US" sz="4800" b="1" smtClean="0">
                <a:latin typeface="Algerian" pitchFamily="82" charset="0"/>
              </a:rPr>
              <a:t>MULTILATERAL COMENIUS PROJECT </a:t>
            </a:r>
            <a:br>
              <a:rPr lang="en-US" sz="4800" b="1" smtClean="0">
                <a:latin typeface="Algerian" pitchFamily="82" charset="0"/>
              </a:rPr>
            </a:br>
            <a:r>
              <a:rPr lang="en-US" sz="4800" b="1" smtClean="0">
                <a:latin typeface="Algerian" pitchFamily="82" charset="0"/>
              </a:rPr>
              <a:t>2013-2015</a:t>
            </a:r>
          </a:p>
        </p:txBody>
      </p:sp>
      <p:pic>
        <p:nvPicPr>
          <p:cNvPr id="4" name="Picture 13" descr="images (1).jpg"/>
          <p:cNvPicPr>
            <a:picLocks noGrp="1" noChangeAspect="1"/>
          </p:cNvPicPr>
          <p:nvPr>
            <p:ph idx="1"/>
          </p:nvPr>
        </p:nvPicPr>
        <p:blipFill>
          <a:blip r:embed="rId2"/>
          <a:srcRect/>
          <a:stretch>
            <a:fillRect/>
          </a:stretch>
        </p:blipFill>
        <p:spPr>
          <a:xfrm>
            <a:off x="3429000" y="2667000"/>
            <a:ext cx="2295525" cy="14478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13316" name="Rectangle 4"/>
          <p:cNvSpPr>
            <a:spLocks noChangeArrowheads="1"/>
          </p:cNvSpPr>
          <p:nvPr/>
        </p:nvSpPr>
        <p:spPr bwMode="auto">
          <a:xfrm>
            <a:off x="609600" y="2274888"/>
            <a:ext cx="8534400" cy="4524375"/>
          </a:xfrm>
          <a:prstGeom prst="rect">
            <a:avLst/>
          </a:prstGeom>
          <a:noFill/>
          <a:ln w="9525">
            <a:no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a:p>
            <a:endParaRPr lang="en-US"/>
          </a:p>
          <a:p>
            <a:pPr algn="just"/>
            <a:r>
              <a:rPr lang="en-US"/>
              <a:t> </a:t>
            </a:r>
            <a:r>
              <a:rPr lang="en-US">
                <a:latin typeface="Algerian" pitchFamily="82" charset="0"/>
              </a:rPr>
              <a:t>This project has been funded with support from the European Commission. </a:t>
            </a:r>
          </a:p>
          <a:p>
            <a:pPr algn="just"/>
            <a:r>
              <a:rPr lang="en-US">
                <a:latin typeface="Algerian" pitchFamily="82" charset="0"/>
              </a:rPr>
              <a:t/>
            </a:r>
            <a:br>
              <a:rPr lang="en-US">
                <a:latin typeface="Algerian" pitchFamily="82" charset="0"/>
              </a:rPr>
            </a:br>
            <a:r>
              <a:rPr lang="en-US">
                <a:latin typeface="Algerian" pitchFamily="82" charset="0"/>
              </a:rPr>
              <a:t> This publication reflects the views only of the author, and the Commission cannot be held responsible for any use which may be made of the information contained therein.</a:t>
            </a:r>
          </a:p>
          <a:p>
            <a:r>
              <a:rPr lang="en-US"/>
              <a:t/>
            </a:r>
            <a:br>
              <a:rPr lang="en-US"/>
            </a:br>
            <a:endParaRPr lang="en-US"/>
          </a:p>
        </p:txBody>
      </p:sp>
    </p:spTree>
  </p:cSld>
  <p:clrMapOvr>
    <a:masterClrMapping/>
  </p:clrMapOvr>
</p:sld>
</file>

<file path=ppt/theme/theme1.xml><?xml version="1.0" encoding="utf-8"?>
<a:theme xmlns:a="http://schemas.openxmlformats.org/drawingml/2006/main" name="Techn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408</TotalTime>
  <Words>362</Words>
  <Application>Microsoft Macintosh PowerPoint</Application>
  <PresentationFormat>On-screen Show (4:3)</PresentationFormat>
  <Paragraphs>28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Technic</vt:lpstr>
      <vt:lpstr>Slide 1</vt:lpstr>
      <vt:lpstr>Nămăeşti Monastery</vt:lpstr>
      <vt:lpstr>Slide 3</vt:lpstr>
      <vt:lpstr>Slide 4</vt:lpstr>
      <vt:lpstr>Slide 5</vt:lpstr>
      <vt:lpstr>Slide 6</vt:lpstr>
      <vt:lpstr>Slide 7</vt:lpstr>
      <vt:lpstr>Slide 8</vt:lpstr>
      <vt:lpstr>MULTILATERAL COMENIUS PROJECT  2013-2015</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tavy</dc:creator>
  <cp:lastModifiedBy>kasiana</cp:lastModifiedBy>
  <cp:revision>43</cp:revision>
  <dcterms:created xsi:type="dcterms:W3CDTF">2012-01-30T06:14:38Z</dcterms:created>
  <dcterms:modified xsi:type="dcterms:W3CDTF">2013-12-08T19:40:20Z</dcterms:modified>
</cp:coreProperties>
</file>