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cia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7" descr="Steag_Suedia_976527dc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steagul-romanie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438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762000" y="1066800"/>
            <a:ext cx="7696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FOLLOWING  IN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THE  FOOTSTEPS  OF  OUR          ANCESTORS - THE STORYTELLERS</a:t>
            </a:r>
          </a:p>
        </p:txBody>
      </p:sp>
      <p:pic>
        <p:nvPicPr>
          <p:cNvPr id="7174" name="Picture 14" descr="download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175" name="Picture 15" descr="537733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6576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Below"/>
            <a:lightRig rig="threePt" dir="t"/>
          </a:scene3d>
        </p:spPr>
      </p:pic>
      <p:pic>
        <p:nvPicPr>
          <p:cNvPr id="7176" name="Picture 16" descr="1380857_10201951871256354_1221779709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52400"/>
            <a:ext cx="206851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The Art and History Museum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err="1"/>
              <a:t>Câmpulung</a:t>
            </a:r>
            <a:r>
              <a:rPr lang="en-US" sz="2800" dirty="0"/>
              <a:t> and surroundings, history overwhelms you through the multitude of archaeological sites and historical monuments, a feeling that probably </a:t>
            </a:r>
            <a:r>
              <a:rPr lang="en-US" sz="2800" dirty="0" err="1"/>
              <a:t>Grigore</a:t>
            </a:r>
            <a:r>
              <a:rPr lang="en-US" sz="2800" dirty="0"/>
              <a:t> </a:t>
            </a:r>
            <a:r>
              <a:rPr lang="en-US" sz="2800" dirty="0" err="1"/>
              <a:t>Tocilescu</a:t>
            </a:r>
            <a:r>
              <a:rPr lang="en-US" sz="2800" dirty="0"/>
              <a:t>, director of the National Museum of Archaeology also had during the visit he made ​​here in 1889. </a:t>
            </a:r>
            <a:endParaRPr lang="en-US" sz="2800" dirty="0" smtClean="0"/>
          </a:p>
          <a:p>
            <a:pPr marL="36576" indent="0" algn="just">
              <a:buNone/>
            </a:pPr>
            <a:r>
              <a:rPr lang="en-US" sz="2800" dirty="0" smtClean="0"/>
              <a:t>  He </a:t>
            </a:r>
            <a:r>
              <a:rPr lang="en-US" sz="2800" dirty="0"/>
              <a:t>recommended and supported the idea of ​​creating a museum in </a:t>
            </a:r>
            <a:r>
              <a:rPr lang="en-US" sz="2800" dirty="0" err="1"/>
              <a:t>Câmpulung</a:t>
            </a:r>
            <a:r>
              <a:rPr lang="en-US" sz="2800" dirty="0"/>
              <a:t> to save and preserve the testimonies of the past.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600200" y="274638"/>
            <a:ext cx="685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7056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</a:p>
          <a:p>
            <a:pPr marL="3657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This </a:t>
            </a:r>
            <a:r>
              <a:rPr lang="en-US" sz="2800" dirty="0"/>
              <a:t>resulted in the decision of establishing a museum publication in the Official Gazette No 116 of 26 August/ 7September 1889. </a:t>
            </a:r>
            <a:endParaRPr lang="en-US" sz="2800" dirty="0" smtClean="0"/>
          </a:p>
          <a:p>
            <a:pPr marL="3657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marL="3657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core of the museum, housed at the beginning in the </a:t>
            </a:r>
            <a:r>
              <a:rPr lang="en-US" sz="2800" dirty="0" err="1"/>
              <a:t>Negru-Vodă</a:t>
            </a:r>
            <a:r>
              <a:rPr lang="en-US" sz="2800" dirty="0"/>
              <a:t> monastery, was administered directly by the Mayor, the abbot of the monastery and the headmaster of Boys School no. 1 in town</a:t>
            </a:r>
            <a:r>
              <a:rPr lang="en-US" sz="2800" dirty="0" smtClean="0"/>
              <a:t>.</a:t>
            </a:r>
          </a:p>
          <a:p>
            <a:pPr marL="3657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4242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19200" y="274638"/>
            <a:ext cx="91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5973763"/>
          </a:xfrm>
        </p:spPr>
        <p:txBody>
          <a:bodyPr/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sz="2800" dirty="0" smtClean="0"/>
              <a:t>Over </a:t>
            </a:r>
            <a:r>
              <a:rPr lang="en-US" sz="2800" dirty="0"/>
              <a:t>time, field archaeological research, purchases and donations have increased the museum collections, which were structured in 1952 into the current sections: history, art, science and ethnography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8001000" cy="40386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14624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19200" y="274638"/>
            <a:ext cx="60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5973763"/>
          </a:xfrm>
        </p:spPr>
        <p:txBody>
          <a:bodyPr/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museum’s building in the </a:t>
            </a:r>
            <a:r>
              <a:rPr lang="en-US" sz="2800" dirty="0" err="1"/>
              <a:t>centre</a:t>
            </a:r>
            <a:r>
              <a:rPr lang="en-US" sz="2800" dirty="0"/>
              <a:t> was erected between 1934-1936, after the layouts of architect </a:t>
            </a:r>
            <a:r>
              <a:rPr lang="en-US" sz="2800" dirty="0" err="1"/>
              <a:t>Statie</a:t>
            </a:r>
            <a:r>
              <a:rPr lang="en-US" sz="2800" dirty="0"/>
              <a:t> </a:t>
            </a:r>
            <a:r>
              <a:rPr lang="en-US" sz="2800" dirty="0" err="1"/>
              <a:t>Ciotan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657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Museum of History and Art presents the history of Muscel area and its links with the surrounding counties, mediating a passage through a corridor of time, from prehistory until modern times.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4368800" cy="28194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5669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524000" y="274638"/>
            <a:ext cx="762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9144000" cy="3124200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The </a:t>
            </a:r>
            <a:r>
              <a:rPr lang="en-US" sz="2800" dirty="0"/>
              <a:t>museum team conducted archaeological research in almost all relevant locations in the city, discovering a variety of artifacts, objects of stone, bone tools (years 6000-1800 BC), from the cysts from the Bronze Age to the Hellenistic imported pottery, weapons from the archaeological excavations at camp </a:t>
            </a:r>
            <a:r>
              <a:rPr lang="en-US" sz="2800" dirty="0" err="1"/>
              <a:t>Jidava</a:t>
            </a:r>
            <a:r>
              <a:rPr lang="en-US" sz="2800" dirty="0"/>
              <a:t>, Roman ceramics with </a:t>
            </a:r>
            <a:r>
              <a:rPr lang="en-US" sz="2800" dirty="0" err="1"/>
              <a:t>Dacian</a:t>
            </a:r>
            <a:r>
              <a:rPr lang="en-US" sz="2800" dirty="0"/>
              <a:t> elements dating from the fourth century AD, Roman coins, all exposed now in the history department.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343400" cy="28956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="" xmlns:p14="http://schemas.microsoft.com/office/powerpoint/2010/main" val="46739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133600" y="274638"/>
            <a:ext cx="1295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763000" cy="5973763"/>
          </a:xfrm>
        </p:spPr>
        <p:txBody>
          <a:bodyPr/>
          <a:lstStyle/>
          <a:p>
            <a:pPr marL="36576" indent="0" algn="just">
              <a:buNone/>
            </a:pPr>
            <a:r>
              <a:rPr lang="en-US" sz="2800" dirty="0" smtClean="0"/>
              <a:t>    Museum </a:t>
            </a:r>
            <a:r>
              <a:rPr lang="en-US" sz="2800" dirty="0"/>
              <a:t>exhibits include authentic discoveries from the </a:t>
            </a:r>
            <a:r>
              <a:rPr lang="en-US" sz="2800" dirty="0" err="1"/>
              <a:t>Dacian</a:t>
            </a:r>
            <a:r>
              <a:rPr lang="en-US" sz="2800" dirty="0"/>
              <a:t> settlement of </a:t>
            </a:r>
            <a:r>
              <a:rPr lang="en-US" sz="2800" dirty="0" err="1"/>
              <a:t>Cetăţeni</a:t>
            </a:r>
            <a:r>
              <a:rPr lang="en-US" sz="2800" dirty="0"/>
              <a:t> Muscel, the Muscel county flag from the nineteenth century, objects that belonged to local personalities of great importance in the Romanian culture and science. </a:t>
            </a:r>
            <a:endParaRPr lang="en-US" sz="2800" dirty="0" smtClean="0"/>
          </a:p>
          <a:p>
            <a:pPr marL="3657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The </a:t>
            </a:r>
            <a:r>
              <a:rPr lang="en-US" sz="2800" dirty="0"/>
              <a:t>facsimile of the letter in Romanian </a:t>
            </a:r>
            <a:r>
              <a:rPr lang="en-US" sz="2800" dirty="0" err="1"/>
              <a:t>Neacşu</a:t>
            </a:r>
            <a:r>
              <a:rPr lang="en-US" sz="2800" dirty="0"/>
              <a:t> </a:t>
            </a:r>
            <a:r>
              <a:rPr lang="en-US" sz="2800" dirty="0" err="1"/>
              <a:t>Lupu</a:t>
            </a:r>
            <a:r>
              <a:rPr lang="en-US" sz="2800" dirty="0"/>
              <a:t> is not missing either.</a:t>
            </a:r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0"/>
            <a:ext cx="41910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7089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514600" y="274638"/>
            <a:ext cx="1295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610600" cy="59737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</a:p>
          <a:p>
            <a:pPr marL="36576" indent="0" algn="just">
              <a:buNone/>
            </a:pPr>
            <a:endParaRPr lang="en-US" sz="2400" dirty="0"/>
          </a:p>
          <a:p>
            <a:pPr marL="36576" indent="0" algn="just">
              <a:buNone/>
            </a:pPr>
            <a:r>
              <a:rPr lang="en-US" sz="2800" dirty="0" smtClean="0"/>
              <a:t>    The </a:t>
            </a:r>
            <a:r>
              <a:rPr lang="en-US" sz="2800" dirty="0" smtClean="0"/>
              <a:t>Department of Art includes a collection of valuable works by Romanian artists of the interwar period and after the Second World War, including paintings, sculptures and drawings signed by Theodor </a:t>
            </a:r>
            <a:r>
              <a:rPr lang="en-US" sz="2800" dirty="0" err="1" smtClean="0"/>
              <a:t>Pallady</a:t>
            </a:r>
            <a:r>
              <a:rPr lang="en-US" sz="2800" dirty="0" smtClean="0"/>
              <a:t>, </a:t>
            </a:r>
            <a:r>
              <a:rPr lang="en-US" sz="2800" dirty="0" err="1" smtClean="0"/>
              <a:t>Corneliu</a:t>
            </a:r>
            <a:r>
              <a:rPr lang="en-US" sz="2800" dirty="0" smtClean="0"/>
              <a:t> Baba, Henri </a:t>
            </a:r>
            <a:r>
              <a:rPr lang="en-US" sz="2800" dirty="0" err="1" smtClean="0"/>
              <a:t>Catargi</a:t>
            </a:r>
            <a:r>
              <a:rPr lang="en-US" sz="2800" dirty="0" smtClean="0"/>
              <a:t>, </a:t>
            </a:r>
            <a:r>
              <a:rPr lang="en-US" sz="2800" dirty="0" err="1" smtClean="0"/>
              <a:t>Constantin</a:t>
            </a:r>
            <a:r>
              <a:rPr lang="en-US" sz="2800" dirty="0" smtClean="0"/>
              <a:t> </a:t>
            </a:r>
            <a:r>
              <a:rPr lang="en-US" sz="2800" dirty="0" err="1" smtClean="0"/>
              <a:t>Baraschi</a:t>
            </a:r>
            <a:r>
              <a:rPr lang="en-US" sz="2800" dirty="0" smtClean="0"/>
              <a:t>, Oscar Han, Andrei </a:t>
            </a:r>
            <a:r>
              <a:rPr lang="en-US" sz="2800" dirty="0" err="1" smtClean="0"/>
              <a:t>Jiquidi</a:t>
            </a:r>
            <a:r>
              <a:rPr lang="en-US" sz="2800" dirty="0" smtClean="0"/>
              <a:t>, </a:t>
            </a:r>
            <a:r>
              <a:rPr lang="en-US" sz="2800" dirty="0" err="1" smtClean="0"/>
              <a:t>Nicolae</a:t>
            </a:r>
            <a:r>
              <a:rPr lang="en-US" sz="2800" dirty="0" smtClean="0"/>
              <a:t> Grant.</a:t>
            </a:r>
          </a:p>
          <a:p>
            <a:pPr marL="36576" indent="0" algn="just">
              <a:buNone/>
            </a:pPr>
            <a:endParaRPr lang="en-US" sz="2800" dirty="0" smtClean="0"/>
          </a:p>
          <a:p>
            <a:pPr marL="36576" indent="0" algn="just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The </a:t>
            </a:r>
            <a:r>
              <a:rPr lang="en-US" sz="2800" dirty="0" smtClean="0"/>
              <a:t>museum also operates a collection of science, visited mainly by students.</a:t>
            </a: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715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Algerian" pitchFamily="82" charset="0"/>
              </a:rPr>
              <a:t>MULTILATERAL COMENIUS PROJECT </a:t>
            </a:r>
            <a:br>
              <a:rPr lang="en-US" sz="4800" b="1" smtClean="0">
                <a:latin typeface="Algerian" pitchFamily="82" charset="0"/>
              </a:rPr>
            </a:br>
            <a:r>
              <a:rPr lang="en-US" sz="4800" b="1" smtClean="0">
                <a:latin typeface="Algerian" pitchFamily="82" charset="0"/>
              </a:rPr>
              <a:t>2013-2015</a:t>
            </a:r>
          </a:p>
        </p:txBody>
      </p:sp>
      <p:pic>
        <p:nvPicPr>
          <p:cNvPr id="4" name="Picture 1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667000"/>
            <a:ext cx="22955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74888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just"/>
            <a:r>
              <a:rPr lang="en-US"/>
              <a:t> </a:t>
            </a:r>
            <a:r>
              <a:rPr lang="en-US">
                <a:latin typeface="Algerian" pitchFamily="82" charset="0"/>
              </a:rPr>
              <a:t>This project has been funded with support from the European Commission. </a:t>
            </a:r>
          </a:p>
          <a:p>
            <a:pPr algn="just"/>
            <a:r>
              <a:rPr lang="en-US">
                <a:latin typeface="Algerian" pitchFamily="82" charset="0"/>
              </a:rPr>
              <a:t/>
            </a:r>
            <a:br>
              <a:rPr lang="en-US">
                <a:latin typeface="Algerian" pitchFamily="82" charset="0"/>
              </a:rPr>
            </a:br>
            <a:r>
              <a:rPr lang="en-US">
                <a:latin typeface="Algerian" pitchFamily="82" charset="0"/>
              </a:rPr>
              <a:t> This publication reflects the views only of the author, and the Commission cannot be held responsible for any use which may be made of the information contained therein.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460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Slide 1</vt:lpstr>
      <vt:lpstr>The Art and History Museum  </vt:lpstr>
      <vt:lpstr>Slide 3</vt:lpstr>
      <vt:lpstr>Slide 4</vt:lpstr>
      <vt:lpstr>Slide 5</vt:lpstr>
      <vt:lpstr>Slide 6</vt:lpstr>
      <vt:lpstr>Slide 7</vt:lpstr>
      <vt:lpstr>Slide 8</vt:lpstr>
      <vt:lpstr>MULTILATERAL COMENIUS PROJECT  2013-2015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tavy</dc:creator>
  <cp:lastModifiedBy>kasiana</cp:lastModifiedBy>
  <cp:revision>27</cp:revision>
  <dcterms:created xsi:type="dcterms:W3CDTF">2012-01-30T06:14:38Z</dcterms:created>
  <dcterms:modified xsi:type="dcterms:W3CDTF">2013-12-08T18:57:34Z</dcterms:modified>
</cp:coreProperties>
</file>